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50"/>
  </p:notesMasterIdLst>
  <p:handoutMasterIdLst>
    <p:handoutMasterId r:id="rId51"/>
  </p:handoutMasterIdLst>
  <p:sldIdLst>
    <p:sldId id="258" r:id="rId2"/>
    <p:sldId id="268" r:id="rId3"/>
    <p:sldId id="281" r:id="rId4"/>
    <p:sldId id="294" r:id="rId5"/>
    <p:sldId id="314" r:id="rId6"/>
    <p:sldId id="315" r:id="rId7"/>
    <p:sldId id="316" r:id="rId8"/>
    <p:sldId id="317" r:id="rId9"/>
    <p:sldId id="319" r:id="rId10"/>
    <p:sldId id="318" r:id="rId11"/>
    <p:sldId id="287" r:id="rId12"/>
    <p:sldId id="291" r:id="rId13"/>
    <p:sldId id="292" r:id="rId14"/>
    <p:sldId id="293" r:id="rId15"/>
    <p:sldId id="283" r:id="rId16"/>
    <p:sldId id="295" r:id="rId17"/>
    <p:sldId id="288" r:id="rId18"/>
    <p:sldId id="286" r:id="rId19"/>
    <p:sldId id="284" r:id="rId20"/>
    <p:sldId id="296" r:id="rId21"/>
    <p:sldId id="269" r:id="rId22"/>
    <p:sldId id="272" r:id="rId23"/>
    <p:sldId id="280" r:id="rId24"/>
    <p:sldId id="298" r:id="rId25"/>
    <p:sldId id="299" r:id="rId26"/>
    <p:sldId id="301" r:id="rId27"/>
    <p:sldId id="302" r:id="rId28"/>
    <p:sldId id="274" r:id="rId29"/>
    <p:sldId id="303" r:id="rId30"/>
    <p:sldId id="275" r:id="rId31"/>
    <p:sldId id="276" r:id="rId32"/>
    <p:sldId id="304" r:id="rId33"/>
    <p:sldId id="305" r:id="rId34"/>
    <p:sldId id="306" r:id="rId35"/>
    <p:sldId id="307" r:id="rId36"/>
    <p:sldId id="278" r:id="rId37"/>
    <p:sldId id="279" r:id="rId38"/>
    <p:sldId id="308" r:id="rId39"/>
    <p:sldId id="309" r:id="rId40"/>
    <p:sldId id="313" r:id="rId41"/>
    <p:sldId id="310" r:id="rId42"/>
    <p:sldId id="311" r:id="rId43"/>
    <p:sldId id="320" r:id="rId44"/>
    <p:sldId id="312" r:id="rId45"/>
    <p:sldId id="285" r:id="rId46"/>
    <p:sldId id="297" r:id="rId47"/>
    <p:sldId id="289" r:id="rId48"/>
    <p:sldId id="267"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ttatal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4T13:47:24.731" idx="1">
    <p:pos x="4702" y="231"/>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45BCF40-D2A9-E6F8-6A78-CCDB6692878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FA5DA919-26C2-0E95-A2A1-5219241FAAE0}"/>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CAB5C342-75E2-6D9E-6321-08382E092A56}"/>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0ADFE1CB-078C-354C-BE09-C266B5A9B144}"/>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353FB0D-3D24-C04C-A517-AA539F1715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FA0FD1-DF55-A44F-49C6-493FC9F443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3F6C761-C756-484C-C7EC-D360881D9B5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225064A-A448-5340-BFA0-753C51A77EF9}" type="datetimeFigureOut">
              <a:rPr lang="en-US" altLang="en-US"/>
              <a:pPr>
                <a:defRPr/>
              </a:pPr>
              <a:t>3/25/24</a:t>
            </a:fld>
            <a:endParaRPr lang="en-US" altLang="en-US"/>
          </a:p>
        </p:txBody>
      </p:sp>
      <p:sp>
        <p:nvSpPr>
          <p:cNvPr id="4" name="Slide Image Placeholder 3">
            <a:extLst>
              <a:ext uri="{FF2B5EF4-FFF2-40B4-BE49-F238E27FC236}">
                <a16:creationId xmlns:a16="http://schemas.microsoft.com/office/drawing/2014/main" id="{3DA1738B-0E7D-585A-A606-03BF106254F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32AE6C1-F434-7022-8D41-87913856E77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A4794AE1-5E23-10DD-77E7-F6CBD5E601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4048CE2-81ED-468D-C182-115AE55C424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C5F75B5-97FF-EB4C-B6EC-6504F2606B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E92634D-81C6-A52D-7E81-0A531B794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3620F59B-6A96-80C4-41B0-584591ABFF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D5F55AA9-780F-5FEE-5802-3D710DCD08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805AD4-6BDF-FA4B-BAC6-86767884A9F3}"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67A577C-A960-3F23-BC80-3081C25CD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10A6290-AFE5-4DDF-478F-871A012DE5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EFD9124-EE86-D88B-AEDB-480C1981B4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F82B887-46E8-4644-AED4-10BBD370182C}"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9BF2F10-EC39-7A3A-0FA0-2C64F12CBF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FE05002-AFB3-6BB0-0044-56903A7782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Processing and retrieval deficits.</a:t>
            </a:r>
          </a:p>
        </p:txBody>
      </p:sp>
      <p:sp>
        <p:nvSpPr>
          <p:cNvPr id="36867" name="Slide Number Placeholder 3">
            <a:extLst>
              <a:ext uri="{FF2B5EF4-FFF2-40B4-BE49-F238E27FC236}">
                <a16:creationId xmlns:a16="http://schemas.microsoft.com/office/drawing/2014/main" id="{40BB3B40-378A-D442-C863-8E02ED1CE0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A80CF8-697F-E046-AB90-6F2C81B2AA47}"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AEC541F-1025-1952-8342-2B9658F6B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27B3D758-0064-7024-6240-A2945693C8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FA54C539-9C6D-B381-A2A9-AB5FEF2EC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10AA2A-7B78-3D40-A4B7-21B310A76411}"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0382B9F-7ED2-DF15-C6F1-BAA04413B1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CED570A4-9450-52E0-45F5-4A551073E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Heuristics are best understood and best used by students who already understand the math concept but simply cannot remember the steps to complete the problem (Burns, 2011)</a:t>
            </a:r>
          </a:p>
          <a:p>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95A6C006-D958-BF04-DA38-5842DBC4E9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DE2045-0A89-874B-AE17-51B0B2FEA0D5}"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E975553-2E3A-AAA5-6955-878320F9ED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D037D9A8-FA68-B275-DF72-2953E3D5F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Heuristics are best understood and best used by students who already understand the math concept but simply cannot remember the steps to complete the problem (Burns, 2011)</a:t>
            </a:r>
          </a:p>
          <a:p>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62F665E9-F8F5-CAF7-5816-BFEC769F4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AB66C2-2045-FC42-994F-8DB3BF7D04B5}" type="slidenum">
              <a:rPr lang="en-US" altLang="en-US">
                <a:latin typeface="Arial" panose="020B0604020202020204" pitchFamily="34" charset="0"/>
              </a:rPr>
              <a:pPr>
                <a:spcBef>
                  <a:spcPct val="0"/>
                </a:spcBef>
              </a:pPr>
              <a:t>40</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B9D4FC3-33A4-9435-A4AD-7389B2DE9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BEDDCF3F-EFF5-953A-7427-AEBDF2FBD0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C03C1A3D-D0B0-B406-EDD7-06C08F2F27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A7C517-1210-9C45-8BDA-FB83AE50E432}" type="slidenum">
              <a:rPr lang="en-US" altLang="en-US">
                <a:latin typeface="Arial" panose="020B0604020202020204" pitchFamily="34" charset="0"/>
              </a:rPr>
              <a:pPr>
                <a:spcBef>
                  <a:spcPct val="0"/>
                </a:spcBef>
              </a:pPr>
              <a:t>48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C751AF0B-28EA-593B-3F45-C5E43226F86A}"/>
              </a:ext>
            </a:extLst>
          </p:cNvPr>
          <p:cNvSpPr>
            <a:spLocks/>
          </p:cNvSpPr>
          <p:nvPr/>
        </p:nvSpPr>
        <p:spPr bwMode="auto">
          <a:xfrm>
            <a:off x="0" y="0"/>
            <a:ext cx="6015038" cy="1265238"/>
          </a:xfrm>
          <a:custGeom>
            <a:avLst/>
            <a:gdLst>
              <a:gd name="T0" fmla="*/ 0 w 4248"/>
              <a:gd name="T1" fmla="*/ 2147483646 h 797"/>
              <a:gd name="T2" fmla="*/ 0 w 4248"/>
              <a:gd name="T3" fmla="*/ 2147483646 h 797"/>
              <a:gd name="T4" fmla="*/ 2147483646 w 4248"/>
              <a:gd name="T5" fmla="*/ 2147483646 h 797"/>
              <a:gd name="T6" fmla="*/ 2147483646 w 4248"/>
              <a:gd name="T7" fmla="*/ 2147483646 h 797"/>
              <a:gd name="T8" fmla="*/ 2147483646 w 4248"/>
              <a:gd name="T9" fmla="*/ 2147483646 h 797"/>
              <a:gd name="T10" fmla="*/ 2147483646 w 4248"/>
              <a:gd name="T11" fmla="*/ 2147483646 h 797"/>
              <a:gd name="T12" fmla="*/ 2147483646 w 4248"/>
              <a:gd name="T13" fmla="*/ 2147483646 h 797"/>
              <a:gd name="T14" fmla="*/ 2147483646 w 4248"/>
              <a:gd name="T15" fmla="*/ 2147483646 h 797"/>
              <a:gd name="T16" fmla="*/ 2147483646 w 4248"/>
              <a:gd name="T17" fmla="*/ 0 h 797"/>
              <a:gd name="T18" fmla="*/ 0 w 4248"/>
              <a:gd name="T19" fmla="*/ 2147483646 h 7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48" h="797">
                <a:moveTo>
                  <a:pt x="0" y="5"/>
                </a:moveTo>
                <a:lnTo>
                  <a:pt x="0" y="797"/>
                </a:lnTo>
                <a:lnTo>
                  <a:pt x="187" y="797"/>
                </a:lnTo>
                <a:lnTo>
                  <a:pt x="610" y="715"/>
                </a:lnTo>
                <a:lnTo>
                  <a:pt x="1056" y="672"/>
                </a:lnTo>
                <a:lnTo>
                  <a:pt x="1373" y="672"/>
                </a:lnTo>
                <a:lnTo>
                  <a:pt x="2549" y="360"/>
                </a:lnTo>
                <a:lnTo>
                  <a:pt x="2890" y="216"/>
                </a:lnTo>
                <a:lnTo>
                  <a:pt x="4248" y="0"/>
                </a:lnTo>
                <a:lnTo>
                  <a:pt x="0" y="5"/>
                </a:lnTo>
                <a:close/>
              </a:path>
            </a:pathLst>
          </a:custGeom>
          <a:solidFill>
            <a:srgbClr val="8224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12" descr="PT Banner with logo space">
            <a:extLst>
              <a:ext uri="{FF2B5EF4-FFF2-40B4-BE49-F238E27FC236}">
                <a16:creationId xmlns:a16="http://schemas.microsoft.com/office/drawing/2014/main" id="{AC6673A5-BEDE-F533-07C7-9EA1B64041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7413"/>
            <a:ext cx="91567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MUN Logo RGB white text">
            <a:extLst>
              <a:ext uri="{FF2B5EF4-FFF2-40B4-BE49-F238E27FC236}">
                <a16:creationId xmlns:a16="http://schemas.microsoft.com/office/drawing/2014/main" id="{2F252939-F50B-392A-8703-9B1C6087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6078538"/>
            <a:ext cx="10969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3550" y="1593850"/>
            <a:ext cx="8216900" cy="1301750"/>
          </a:xfrm>
        </p:spPr>
        <p:txBody>
          <a:bodyPr/>
          <a:lstStyle>
            <a:lvl1pPr>
              <a:defRPr sz="2800"/>
            </a:lvl1pPr>
          </a:lstStyle>
          <a:p>
            <a:pPr lvl="0"/>
            <a:r>
              <a:rPr lang="en-US" noProof="0"/>
              <a:t>Click to edit Master title style</a:t>
            </a:r>
          </a:p>
        </p:txBody>
      </p:sp>
      <p:sp>
        <p:nvSpPr>
          <p:cNvPr id="3075" name="Rectangle 3"/>
          <p:cNvSpPr>
            <a:spLocks noGrp="1" noChangeArrowheads="1"/>
          </p:cNvSpPr>
          <p:nvPr>
            <p:ph type="subTitle" idx="1"/>
          </p:nvPr>
        </p:nvSpPr>
        <p:spPr>
          <a:xfrm>
            <a:off x="463550" y="3429000"/>
            <a:ext cx="8216900" cy="1752600"/>
          </a:xfrm>
        </p:spPr>
        <p:txBody>
          <a:bodyPr/>
          <a:lstStyle>
            <a:lvl1pPr marL="0" indent="0" algn="ctr">
              <a:buFontTx/>
              <a:buNone/>
              <a:defRPr b="0"/>
            </a:lvl1pPr>
          </a:lstStyle>
          <a:p>
            <a:pPr lvl="0"/>
            <a:r>
              <a:rPr lang="en-US" noProof="0"/>
              <a:t>Click to edit Master subtitle style</a:t>
            </a:r>
          </a:p>
        </p:txBody>
      </p:sp>
    </p:spTree>
    <p:extLst>
      <p:ext uri="{BB962C8B-B14F-4D97-AF65-F5344CB8AC3E}">
        <p14:creationId xmlns:p14="http://schemas.microsoft.com/office/powerpoint/2010/main" val="257993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99B1D3-DED4-C19D-6B2D-09AFBF737F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B5DBA6-5F04-362D-12B2-56F749BCA7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02062-B4D6-5041-E6F4-2865C297B623}"/>
              </a:ext>
            </a:extLst>
          </p:cNvPr>
          <p:cNvSpPr>
            <a:spLocks noGrp="1" noChangeArrowheads="1"/>
          </p:cNvSpPr>
          <p:nvPr>
            <p:ph type="sldNum" sz="quarter" idx="12"/>
          </p:nvPr>
        </p:nvSpPr>
        <p:spPr>
          <a:ln/>
        </p:spPr>
        <p:txBody>
          <a:bodyPr/>
          <a:lstStyle>
            <a:lvl1pPr>
              <a:defRPr/>
            </a:lvl1pPr>
          </a:lstStyle>
          <a:p>
            <a:pPr>
              <a:defRPr/>
            </a:pPr>
            <a:fld id="{832288B2-B75C-824D-BDC9-BC7A3DB17ACB}" type="slidenum">
              <a:rPr lang="en-US" altLang="en-US"/>
              <a:pPr>
                <a:defRPr/>
              </a:pPr>
              <a:t>‹#›</a:t>
            </a:fld>
            <a:endParaRPr lang="en-US" altLang="en-US"/>
          </a:p>
        </p:txBody>
      </p:sp>
    </p:spTree>
    <p:extLst>
      <p:ext uri="{BB962C8B-B14F-4D97-AF65-F5344CB8AC3E}">
        <p14:creationId xmlns:p14="http://schemas.microsoft.com/office/powerpoint/2010/main" val="181941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6113" y="366713"/>
            <a:ext cx="1752600" cy="3595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0" y="366713"/>
            <a:ext cx="5110163" cy="3595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BC4FD4-A0B9-E6B3-7E63-051E50BAC5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EACF09-3C0F-185E-FAB0-86E816697B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E58AF5-9BEA-B79D-8CB3-78E428921253}"/>
              </a:ext>
            </a:extLst>
          </p:cNvPr>
          <p:cNvSpPr>
            <a:spLocks noGrp="1" noChangeArrowheads="1"/>
          </p:cNvSpPr>
          <p:nvPr>
            <p:ph type="sldNum" sz="quarter" idx="12"/>
          </p:nvPr>
        </p:nvSpPr>
        <p:spPr>
          <a:ln/>
        </p:spPr>
        <p:txBody>
          <a:bodyPr/>
          <a:lstStyle>
            <a:lvl1pPr>
              <a:defRPr/>
            </a:lvl1pPr>
          </a:lstStyle>
          <a:p>
            <a:pPr>
              <a:defRPr/>
            </a:pPr>
            <a:fld id="{48F019E0-9E60-F44A-81BC-81B987F5532A}" type="slidenum">
              <a:rPr lang="en-US" altLang="en-US"/>
              <a:pPr>
                <a:defRPr/>
              </a:pPr>
              <a:t>‹#›</a:t>
            </a:fld>
            <a:endParaRPr lang="en-US" altLang="en-US"/>
          </a:p>
        </p:txBody>
      </p:sp>
    </p:spTree>
    <p:extLst>
      <p:ext uri="{BB962C8B-B14F-4D97-AF65-F5344CB8AC3E}">
        <p14:creationId xmlns:p14="http://schemas.microsoft.com/office/powerpoint/2010/main" val="107638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471E30-0827-225A-AD21-00E6355A5E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142A54-D719-F410-C167-EB5E8062C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CEA564-6141-60FF-F2D4-9D369B25F5B0}"/>
              </a:ext>
            </a:extLst>
          </p:cNvPr>
          <p:cNvSpPr>
            <a:spLocks noGrp="1" noChangeArrowheads="1"/>
          </p:cNvSpPr>
          <p:nvPr>
            <p:ph type="sldNum" sz="quarter" idx="12"/>
          </p:nvPr>
        </p:nvSpPr>
        <p:spPr>
          <a:ln/>
        </p:spPr>
        <p:txBody>
          <a:bodyPr/>
          <a:lstStyle>
            <a:lvl1pPr>
              <a:defRPr/>
            </a:lvl1pPr>
          </a:lstStyle>
          <a:p>
            <a:pPr>
              <a:defRPr/>
            </a:pPr>
            <a:fld id="{6EF00DCD-62FF-A048-B743-FF9D84F1C8CC}" type="slidenum">
              <a:rPr lang="en-US" altLang="en-US"/>
              <a:pPr>
                <a:defRPr/>
              </a:pPr>
              <a:t>‹#›</a:t>
            </a:fld>
            <a:endParaRPr lang="en-US" altLang="en-US"/>
          </a:p>
        </p:txBody>
      </p:sp>
    </p:spTree>
    <p:extLst>
      <p:ext uri="{BB962C8B-B14F-4D97-AF65-F5344CB8AC3E}">
        <p14:creationId xmlns:p14="http://schemas.microsoft.com/office/powerpoint/2010/main" val="356135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7F8CAF-CE17-C9A9-9D93-7A3AFAC0EE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F89D8F-E74E-31FB-2230-01994B1B97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3272C4-E253-9AC4-C684-0492159A1D2F}"/>
              </a:ext>
            </a:extLst>
          </p:cNvPr>
          <p:cNvSpPr>
            <a:spLocks noGrp="1" noChangeArrowheads="1"/>
          </p:cNvSpPr>
          <p:nvPr>
            <p:ph type="sldNum" sz="quarter" idx="12"/>
          </p:nvPr>
        </p:nvSpPr>
        <p:spPr>
          <a:ln/>
        </p:spPr>
        <p:txBody>
          <a:bodyPr/>
          <a:lstStyle>
            <a:lvl1pPr>
              <a:defRPr/>
            </a:lvl1pPr>
          </a:lstStyle>
          <a:p>
            <a:pPr>
              <a:defRPr/>
            </a:pPr>
            <a:fld id="{31ADA7B0-D292-DF4B-BE0B-E36632FE517F}" type="slidenum">
              <a:rPr lang="en-US" altLang="en-US"/>
              <a:pPr>
                <a:defRPr/>
              </a:pPr>
              <a:t>‹#›</a:t>
            </a:fld>
            <a:endParaRPr lang="en-US" altLang="en-US"/>
          </a:p>
        </p:txBody>
      </p:sp>
    </p:spTree>
    <p:extLst>
      <p:ext uri="{BB962C8B-B14F-4D97-AF65-F5344CB8AC3E}">
        <p14:creationId xmlns:p14="http://schemas.microsoft.com/office/powerpoint/2010/main" val="312805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3550" y="1443038"/>
            <a:ext cx="3430588"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46538" y="1443038"/>
            <a:ext cx="3432175"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05230B-0AB6-7E63-62BC-40A929AEB1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CAD8E3-AF6B-20E7-B727-4AD01DA23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ED9AD-2131-15EE-9AE8-0CF7E84A4D72}"/>
              </a:ext>
            </a:extLst>
          </p:cNvPr>
          <p:cNvSpPr>
            <a:spLocks noGrp="1" noChangeArrowheads="1"/>
          </p:cNvSpPr>
          <p:nvPr>
            <p:ph type="sldNum" sz="quarter" idx="12"/>
          </p:nvPr>
        </p:nvSpPr>
        <p:spPr>
          <a:ln/>
        </p:spPr>
        <p:txBody>
          <a:bodyPr/>
          <a:lstStyle>
            <a:lvl1pPr>
              <a:defRPr/>
            </a:lvl1pPr>
          </a:lstStyle>
          <a:p>
            <a:pPr>
              <a:defRPr/>
            </a:pPr>
            <a:fld id="{0DF3CE79-6E1C-7147-8600-7DCFED672C6E}" type="slidenum">
              <a:rPr lang="en-US" altLang="en-US"/>
              <a:pPr>
                <a:defRPr/>
              </a:pPr>
              <a:t>‹#›</a:t>
            </a:fld>
            <a:endParaRPr lang="en-US" altLang="en-US"/>
          </a:p>
        </p:txBody>
      </p:sp>
    </p:spTree>
    <p:extLst>
      <p:ext uri="{BB962C8B-B14F-4D97-AF65-F5344CB8AC3E}">
        <p14:creationId xmlns:p14="http://schemas.microsoft.com/office/powerpoint/2010/main" val="30996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72C8E0-CD27-6690-C00E-13F94FE6EF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BBD967-CCC3-42BF-F56B-9CE95F57B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8E3499A-438C-86D9-4936-20505FA1D7FF}"/>
              </a:ext>
            </a:extLst>
          </p:cNvPr>
          <p:cNvSpPr>
            <a:spLocks noGrp="1" noChangeArrowheads="1"/>
          </p:cNvSpPr>
          <p:nvPr>
            <p:ph type="sldNum" sz="quarter" idx="12"/>
          </p:nvPr>
        </p:nvSpPr>
        <p:spPr>
          <a:ln/>
        </p:spPr>
        <p:txBody>
          <a:bodyPr/>
          <a:lstStyle>
            <a:lvl1pPr>
              <a:defRPr/>
            </a:lvl1pPr>
          </a:lstStyle>
          <a:p>
            <a:pPr>
              <a:defRPr/>
            </a:pPr>
            <a:fld id="{37FDF5C3-6E25-2C4F-9926-0F1E3E3B26F9}" type="slidenum">
              <a:rPr lang="en-US" altLang="en-US"/>
              <a:pPr>
                <a:defRPr/>
              </a:pPr>
              <a:t>‹#›</a:t>
            </a:fld>
            <a:endParaRPr lang="en-US" altLang="en-US"/>
          </a:p>
        </p:txBody>
      </p:sp>
    </p:spTree>
    <p:extLst>
      <p:ext uri="{BB962C8B-B14F-4D97-AF65-F5344CB8AC3E}">
        <p14:creationId xmlns:p14="http://schemas.microsoft.com/office/powerpoint/2010/main" val="153877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5A8637C-1B2B-46D6-3F4F-7063B925D8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1D90AA0-D4F5-B345-0812-DF7FC1B90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8F995B-7EAA-C258-E8B0-B3524469A806}"/>
              </a:ext>
            </a:extLst>
          </p:cNvPr>
          <p:cNvSpPr>
            <a:spLocks noGrp="1" noChangeArrowheads="1"/>
          </p:cNvSpPr>
          <p:nvPr>
            <p:ph type="sldNum" sz="quarter" idx="12"/>
          </p:nvPr>
        </p:nvSpPr>
        <p:spPr>
          <a:ln/>
        </p:spPr>
        <p:txBody>
          <a:bodyPr/>
          <a:lstStyle>
            <a:lvl1pPr>
              <a:defRPr/>
            </a:lvl1pPr>
          </a:lstStyle>
          <a:p>
            <a:pPr>
              <a:defRPr/>
            </a:pPr>
            <a:fld id="{63F6351F-8AFC-E746-ACAC-A91092309BDA}" type="slidenum">
              <a:rPr lang="en-US" altLang="en-US"/>
              <a:pPr>
                <a:defRPr/>
              </a:pPr>
              <a:t>‹#›</a:t>
            </a:fld>
            <a:endParaRPr lang="en-US" altLang="en-US"/>
          </a:p>
        </p:txBody>
      </p:sp>
    </p:spTree>
    <p:extLst>
      <p:ext uri="{BB962C8B-B14F-4D97-AF65-F5344CB8AC3E}">
        <p14:creationId xmlns:p14="http://schemas.microsoft.com/office/powerpoint/2010/main" val="863599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C2989-AD0A-2D5E-3B97-199093CA91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18517D-F6E9-2DF1-24C6-62CC8FB882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2C7AF2-920E-0A85-749D-11AEDB829D70}"/>
              </a:ext>
            </a:extLst>
          </p:cNvPr>
          <p:cNvSpPr>
            <a:spLocks noGrp="1" noChangeArrowheads="1"/>
          </p:cNvSpPr>
          <p:nvPr>
            <p:ph type="sldNum" sz="quarter" idx="12"/>
          </p:nvPr>
        </p:nvSpPr>
        <p:spPr>
          <a:ln/>
        </p:spPr>
        <p:txBody>
          <a:bodyPr/>
          <a:lstStyle>
            <a:lvl1pPr>
              <a:defRPr/>
            </a:lvl1pPr>
          </a:lstStyle>
          <a:p>
            <a:pPr>
              <a:defRPr/>
            </a:pPr>
            <a:fld id="{E6741D94-5C53-7D45-898A-02885FC93272}" type="slidenum">
              <a:rPr lang="en-US" altLang="en-US"/>
              <a:pPr>
                <a:defRPr/>
              </a:pPr>
              <a:t>‹#›</a:t>
            </a:fld>
            <a:endParaRPr lang="en-US" altLang="en-US"/>
          </a:p>
        </p:txBody>
      </p:sp>
    </p:spTree>
    <p:extLst>
      <p:ext uri="{BB962C8B-B14F-4D97-AF65-F5344CB8AC3E}">
        <p14:creationId xmlns:p14="http://schemas.microsoft.com/office/powerpoint/2010/main" val="4396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111938D-237F-45A6-DC2E-EE8B26230B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EA04A3-3B2E-EBBC-6F11-01DB022F11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27310D-E059-BDE0-08FD-A4F1D2B3D704}"/>
              </a:ext>
            </a:extLst>
          </p:cNvPr>
          <p:cNvSpPr>
            <a:spLocks noGrp="1" noChangeArrowheads="1"/>
          </p:cNvSpPr>
          <p:nvPr>
            <p:ph type="sldNum" sz="quarter" idx="12"/>
          </p:nvPr>
        </p:nvSpPr>
        <p:spPr>
          <a:ln/>
        </p:spPr>
        <p:txBody>
          <a:bodyPr/>
          <a:lstStyle>
            <a:lvl1pPr>
              <a:defRPr/>
            </a:lvl1pPr>
          </a:lstStyle>
          <a:p>
            <a:pPr>
              <a:defRPr/>
            </a:pPr>
            <a:fld id="{9DDEC9B9-90AA-264C-8B42-B39965E1BA27}" type="slidenum">
              <a:rPr lang="en-US" altLang="en-US"/>
              <a:pPr>
                <a:defRPr/>
              </a:pPr>
              <a:t>‹#›</a:t>
            </a:fld>
            <a:endParaRPr lang="en-US" altLang="en-US"/>
          </a:p>
        </p:txBody>
      </p:sp>
    </p:spTree>
    <p:extLst>
      <p:ext uri="{BB962C8B-B14F-4D97-AF65-F5344CB8AC3E}">
        <p14:creationId xmlns:p14="http://schemas.microsoft.com/office/powerpoint/2010/main" val="243512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2DD02C-0BE5-C4F6-2DFB-1AB551942F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A6CD57-7148-BD74-FE13-6A18465CA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2B9548-4196-EBB1-9712-B9393A6EBBC9}"/>
              </a:ext>
            </a:extLst>
          </p:cNvPr>
          <p:cNvSpPr>
            <a:spLocks noGrp="1" noChangeArrowheads="1"/>
          </p:cNvSpPr>
          <p:nvPr>
            <p:ph type="sldNum" sz="quarter" idx="12"/>
          </p:nvPr>
        </p:nvSpPr>
        <p:spPr>
          <a:ln/>
        </p:spPr>
        <p:txBody>
          <a:bodyPr/>
          <a:lstStyle>
            <a:lvl1pPr>
              <a:defRPr/>
            </a:lvl1pPr>
          </a:lstStyle>
          <a:p>
            <a:pPr>
              <a:defRPr/>
            </a:pPr>
            <a:fld id="{5194D90E-2328-934D-8E43-EBC134E51352}" type="slidenum">
              <a:rPr lang="en-US" altLang="en-US"/>
              <a:pPr>
                <a:defRPr/>
              </a:pPr>
              <a:t>‹#›</a:t>
            </a:fld>
            <a:endParaRPr lang="en-US" altLang="en-US"/>
          </a:p>
        </p:txBody>
      </p:sp>
    </p:spTree>
    <p:extLst>
      <p:ext uri="{BB962C8B-B14F-4D97-AF65-F5344CB8AC3E}">
        <p14:creationId xmlns:p14="http://schemas.microsoft.com/office/powerpoint/2010/main" val="415600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E60EC0-58BC-7754-DD95-8494E6A3CB49}"/>
              </a:ext>
            </a:extLst>
          </p:cNvPr>
          <p:cNvSpPr>
            <a:spLocks noGrp="1" noChangeArrowheads="1"/>
          </p:cNvSpPr>
          <p:nvPr>
            <p:ph type="title"/>
          </p:nvPr>
        </p:nvSpPr>
        <p:spPr bwMode="auto">
          <a:xfrm>
            <a:off x="463550" y="366713"/>
            <a:ext cx="7000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24B196-4802-8A9C-47A2-D4D0BA96A18D}"/>
              </a:ext>
            </a:extLst>
          </p:cNvPr>
          <p:cNvSpPr>
            <a:spLocks noGrp="1" noChangeArrowheads="1"/>
          </p:cNvSpPr>
          <p:nvPr>
            <p:ph type="body" idx="1"/>
          </p:nvPr>
        </p:nvSpPr>
        <p:spPr bwMode="auto">
          <a:xfrm>
            <a:off x="463550" y="1443038"/>
            <a:ext cx="7015163"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1" descr="MUN Logo RGB">
            <a:extLst>
              <a:ext uri="{FF2B5EF4-FFF2-40B4-BE49-F238E27FC236}">
                <a16:creationId xmlns:a16="http://schemas.microsoft.com/office/drawing/2014/main" id="{10BCB4CA-3E77-2855-70AC-B3202B9352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0638" y="484188"/>
            <a:ext cx="10969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descr="PT Banner">
            <a:extLst>
              <a:ext uri="{FF2B5EF4-FFF2-40B4-BE49-F238E27FC236}">
                <a16:creationId xmlns:a16="http://schemas.microsoft.com/office/drawing/2014/main" id="{4DE5E228-8A59-F624-A623-6E7DF37EE6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6181725"/>
            <a:ext cx="9156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3DE388DC-B3F7-170A-D974-0FCDED05CAB5}"/>
              </a:ext>
            </a:extLst>
          </p:cNvPr>
          <p:cNvSpPr>
            <a:spLocks noGrp="1" noChangeArrowheads="1"/>
          </p:cNvSpPr>
          <p:nvPr>
            <p:ph type="dt" sz="half" idx="2"/>
          </p:nvPr>
        </p:nvSpPr>
        <p:spPr bwMode="auto">
          <a:xfrm>
            <a:off x="463550" y="583247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616365"/>
                </a:solidFill>
                <a:latin typeface="Arial" charset="0"/>
                <a:ea typeface="+mn-ea"/>
                <a:cs typeface="+mn-cs"/>
              </a:defRPr>
            </a:lvl1pPr>
          </a:lstStyle>
          <a:p>
            <a:pPr>
              <a:defRPr/>
            </a:pPr>
            <a:endParaRPr lang="en-US"/>
          </a:p>
        </p:txBody>
      </p:sp>
      <p:sp>
        <p:nvSpPr>
          <p:cNvPr id="3" name="Rectangle 5">
            <a:extLst>
              <a:ext uri="{FF2B5EF4-FFF2-40B4-BE49-F238E27FC236}">
                <a16:creationId xmlns:a16="http://schemas.microsoft.com/office/drawing/2014/main" id="{E5FBD3E1-18C5-94A7-795F-454CBA4AA5D6}"/>
              </a:ext>
            </a:extLst>
          </p:cNvPr>
          <p:cNvSpPr>
            <a:spLocks noGrp="1" noChangeArrowheads="1"/>
          </p:cNvSpPr>
          <p:nvPr>
            <p:ph type="ftr" sz="quarter" idx="3"/>
          </p:nvPr>
        </p:nvSpPr>
        <p:spPr bwMode="auto">
          <a:xfrm>
            <a:off x="3230563" y="583247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616365"/>
                </a:solidFill>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716A3C08-1D6D-E3A5-3FC8-BC2F0C52F29E}"/>
              </a:ext>
            </a:extLst>
          </p:cNvPr>
          <p:cNvSpPr>
            <a:spLocks noGrp="1" noChangeArrowheads="1"/>
          </p:cNvSpPr>
          <p:nvPr>
            <p:ph type="sldNum" sz="quarter" idx="4"/>
          </p:nvPr>
        </p:nvSpPr>
        <p:spPr bwMode="auto">
          <a:xfrm>
            <a:off x="6546850" y="583247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616365"/>
                </a:solidFill>
              </a:defRPr>
            </a:lvl1pPr>
          </a:lstStyle>
          <a:p>
            <a:pPr>
              <a:defRPr/>
            </a:pPr>
            <a:fld id="{03C83564-E8AF-5B49-BB42-28327D1B32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Arial Black" pitchFamily="34"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Arial Black" pitchFamily="34"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Arial Black" pitchFamily="34"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Arial Black" pitchFamily="34"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Black" pitchFamily="34" charset="0"/>
        </a:defRPr>
      </a:lvl6pPr>
      <a:lvl7pPr marL="914400" algn="l" rtl="0" eaLnBrk="1" fontAlgn="base" hangingPunct="1">
        <a:spcBef>
          <a:spcPct val="0"/>
        </a:spcBef>
        <a:spcAft>
          <a:spcPct val="0"/>
        </a:spcAft>
        <a:defRPr sz="3200">
          <a:solidFill>
            <a:schemeClr val="tx2"/>
          </a:solidFill>
          <a:latin typeface="Arial Black" pitchFamily="34" charset="0"/>
        </a:defRPr>
      </a:lvl7pPr>
      <a:lvl8pPr marL="1371600" algn="l" rtl="0" eaLnBrk="1" fontAlgn="base" hangingPunct="1">
        <a:spcBef>
          <a:spcPct val="0"/>
        </a:spcBef>
        <a:spcAft>
          <a:spcPct val="0"/>
        </a:spcAft>
        <a:defRPr sz="3200">
          <a:solidFill>
            <a:schemeClr val="tx2"/>
          </a:solidFill>
          <a:latin typeface="Arial Black" pitchFamily="34" charset="0"/>
        </a:defRPr>
      </a:lvl8pPr>
      <a:lvl9pPr marL="1828800" algn="l" rtl="0" eaLnBrk="1" fontAlgn="base" hangingPunct="1">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822433"/>
        </a:buClr>
        <a:buChar char="•"/>
        <a:defRPr sz="32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822433"/>
        </a:buClr>
        <a:buFont typeface="Wingdings" pitchFamily="2" charset="2"/>
        <a:buChar char="v"/>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822433"/>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822433"/>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822433"/>
        </a:buClr>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22433"/>
        </a:buClr>
        <a:buChar char="•"/>
        <a:defRPr sz="2000">
          <a:solidFill>
            <a:schemeClr val="tx1"/>
          </a:solidFill>
          <a:latin typeface="+mn-lt"/>
        </a:defRPr>
      </a:lvl6pPr>
      <a:lvl7pPr marL="2971800" indent="-228600" algn="l" rtl="0" eaLnBrk="1" fontAlgn="base" hangingPunct="1">
        <a:spcBef>
          <a:spcPct val="20000"/>
        </a:spcBef>
        <a:spcAft>
          <a:spcPct val="0"/>
        </a:spcAft>
        <a:buClr>
          <a:srgbClr val="822433"/>
        </a:buClr>
        <a:buChar char="•"/>
        <a:defRPr sz="2000">
          <a:solidFill>
            <a:schemeClr val="tx1"/>
          </a:solidFill>
          <a:latin typeface="+mn-lt"/>
        </a:defRPr>
      </a:lvl7pPr>
      <a:lvl8pPr marL="3429000" indent="-228600" algn="l" rtl="0" eaLnBrk="1" fontAlgn="base" hangingPunct="1">
        <a:spcBef>
          <a:spcPct val="20000"/>
        </a:spcBef>
        <a:spcAft>
          <a:spcPct val="0"/>
        </a:spcAft>
        <a:buClr>
          <a:srgbClr val="822433"/>
        </a:buClr>
        <a:buChar char="•"/>
        <a:defRPr sz="2000">
          <a:solidFill>
            <a:schemeClr val="tx1"/>
          </a:solidFill>
          <a:latin typeface="+mn-lt"/>
        </a:defRPr>
      </a:lvl8pPr>
      <a:lvl9pPr marL="3886200" indent="-228600" algn="l" rtl="0" eaLnBrk="1" fontAlgn="base" hangingPunct="1">
        <a:spcBef>
          <a:spcPct val="20000"/>
        </a:spcBef>
        <a:spcAft>
          <a:spcPct val="0"/>
        </a:spcAft>
        <a:buClr>
          <a:srgbClr val="822433"/>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number-sense.co.uk/numberbond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low-numeracy.ning.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reambox.com"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98BF33-6D56-8F50-0FFA-77DCB827E759}"/>
              </a:ext>
            </a:extLst>
          </p:cNvPr>
          <p:cNvSpPr>
            <a:spLocks noGrp="1"/>
          </p:cNvSpPr>
          <p:nvPr>
            <p:ph type="ctrTitle"/>
          </p:nvPr>
        </p:nvSpPr>
        <p:spPr>
          <a:xfrm>
            <a:off x="685800" y="1933575"/>
            <a:ext cx="7772400" cy="1470025"/>
          </a:xfrm>
        </p:spPr>
        <p:txBody>
          <a:bodyPr>
            <a:noAutofit/>
          </a:bodyPr>
          <a:lstStyle/>
          <a:p>
            <a:pPr algn="ctr">
              <a:defRPr/>
            </a:pPr>
            <a:r>
              <a:rPr lang="en-US" b="1" dirty="0">
                <a:solidFill>
                  <a:srgbClr val="800000"/>
                </a:solidFill>
                <a:latin typeface="+mn-lt"/>
              </a:rPr>
              <a:t>Teaching Mathematics to Students with</a:t>
            </a:r>
            <a:br>
              <a:rPr lang="en-US" b="1" dirty="0">
                <a:solidFill>
                  <a:srgbClr val="800000"/>
                </a:solidFill>
                <a:latin typeface="+mn-lt"/>
              </a:rPr>
            </a:br>
            <a:r>
              <a:rPr lang="en-US" b="1" dirty="0">
                <a:solidFill>
                  <a:srgbClr val="800000"/>
                </a:solidFill>
                <a:latin typeface="+mn-lt"/>
              </a:rPr>
              <a:t>Learning Disabilities </a:t>
            </a:r>
            <a:br>
              <a:rPr lang="en-US" sz="2400" dirty="0">
                <a:solidFill>
                  <a:srgbClr val="800000"/>
                </a:solidFill>
                <a:latin typeface="+mn-lt"/>
              </a:rPr>
            </a:br>
            <a:endParaRPr lang="en-US" sz="2400" dirty="0">
              <a:solidFill>
                <a:schemeClr val="bg2">
                  <a:lumMod val="75000"/>
                </a:schemeClr>
              </a:solidFill>
              <a:latin typeface="+mn-lt"/>
            </a:endParaRPr>
          </a:p>
        </p:txBody>
      </p:sp>
      <p:sp>
        <p:nvSpPr>
          <p:cNvPr id="15362" name="Subtitle 2">
            <a:extLst>
              <a:ext uri="{FF2B5EF4-FFF2-40B4-BE49-F238E27FC236}">
                <a16:creationId xmlns:a16="http://schemas.microsoft.com/office/drawing/2014/main" id="{1CC7BC00-242C-7062-B8DB-55784462CA4C}"/>
              </a:ext>
            </a:extLst>
          </p:cNvPr>
          <p:cNvSpPr>
            <a:spLocks noGrp="1" noChangeArrowheads="1"/>
          </p:cNvSpPr>
          <p:nvPr>
            <p:ph type="subTitle" idx="1"/>
          </p:nvPr>
        </p:nvSpPr>
        <p:spPr>
          <a:xfrm>
            <a:off x="439738" y="5148263"/>
            <a:ext cx="2519362" cy="995362"/>
          </a:xfrm>
        </p:spPr>
        <p:txBody>
          <a:bodyPr/>
          <a:lstStyle/>
          <a:p>
            <a:pPr algn="l"/>
            <a:r>
              <a:rPr lang="en-US" altLang="en-US" sz="2000">
                <a:ea typeface="ＭＳ Ｐゴシック" panose="020B0600070205080204" pitchFamily="34" charset="-128"/>
              </a:rPr>
              <a:t>Dr. Chris Mattatall</a:t>
            </a:r>
          </a:p>
          <a:p>
            <a:pPr algn="l"/>
            <a:r>
              <a:rPr lang="en-US" altLang="en-US" sz="1400">
                <a:ea typeface="ＭＳ Ｐゴシック" panose="020B0600070205080204" pitchFamily="34" charset="-128"/>
              </a:rPr>
              <a:t>Faculty of Education</a:t>
            </a:r>
          </a:p>
          <a:p>
            <a:pPr algn="l"/>
            <a:endParaRPr lang="en-US" altLang="en-US" sz="1400">
              <a:ea typeface="ＭＳ Ｐゴシック" panose="020B0600070205080204" pitchFamily="34" charset="-128"/>
            </a:endParaRPr>
          </a:p>
        </p:txBody>
      </p:sp>
      <p:pic>
        <p:nvPicPr>
          <p:cNvPr id="15363" name="Picture 1">
            <a:extLst>
              <a:ext uri="{FF2B5EF4-FFF2-40B4-BE49-F238E27FC236}">
                <a16:creationId xmlns:a16="http://schemas.microsoft.com/office/drawing/2014/main" id="{1B31FCCA-927E-8384-C2A3-6C003C34FA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4964113"/>
            <a:ext cx="32527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a:extLst>
              <a:ext uri="{FF2B5EF4-FFF2-40B4-BE49-F238E27FC236}">
                <a16:creationId xmlns:a16="http://schemas.microsoft.com/office/drawing/2014/main" id="{27B5FA78-3416-6811-9232-AFC61DD47F06}"/>
              </a:ext>
            </a:extLst>
          </p:cNvPr>
          <p:cNvSpPr txBox="1">
            <a:spLocks noChangeArrowheads="1"/>
          </p:cNvSpPr>
          <p:nvPr/>
        </p:nvSpPr>
        <p:spPr bwMode="auto">
          <a:xfrm>
            <a:off x="522288" y="3668713"/>
            <a:ext cx="7300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NOTE: </a:t>
            </a:r>
            <a:r>
              <a:rPr lang="en-US" altLang="en-US" sz="1800">
                <a:solidFill>
                  <a:srgbClr val="0432FF"/>
                </a:solidFill>
              </a:rPr>
              <a:t>This session was delivered by Dr. Mattatall when he was at </a:t>
            </a:r>
          </a:p>
          <a:p>
            <a:pPr eaLnBrk="1" hangingPunct="1"/>
            <a:r>
              <a:rPr lang="en-US" altLang="en-US" sz="1800">
                <a:solidFill>
                  <a:srgbClr val="0432FF"/>
                </a:solidFill>
              </a:rPr>
              <a:t>                Memorial University </a:t>
            </a:r>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33DDEEA3-63FB-01E7-0823-67DBF427C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489200"/>
            <a:ext cx="4343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CF00F-46B7-3FC7-A385-9569593A8740}"/>
              </a:ext>
            </a:extLst>
          </p:cNvPr>
          <p:cNvSpPr txBox="1">
            <a:spLocks noChangeArrowheads="1"/>
          </p:cNvSpPr>
          <p:nvPr/>
        </p:nvSpPr>
        <p:spPr bwMode="auto">
          <a:xfrm>
            <a:off x="1181100" y="469900"/>
            <a:ext cx="629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b="0">
                <a:solidFill>
                  <a:srgbClr val="822433"/>
                </a:solidFill>
              </a:rPr>
              <a:t>Underlying characteristics to Math LD*</a:t>
            </a:r>
          </a:p>
        </p:txBody>
      </p:sp>
      <p:sp>
        <p:nvSpPr>
          <p:cNvPr id="5" name="TextBox 4">
            <a:extLst>
              <a:ext uri="{FF2B5EF4-FFF2-40B4-BE49-F238E27FC236}">
                <a16:creationId xmlns:a16="http://schemas.microsoft.com/office/drawing/2014/main" id="{15938BD3-9C50-B439-3EAB-BC45C1CC44F3}"/>
              </a:ext>
            </a:extLst>
          </p:cNvPr>
          <p:cNvSpPr txBox="1">
            <a:spLocks noChangeArrowheads="1"/>
          </p:cNvSpPr>
          <p:nvPr/>
        </p:nvSpPr>
        <p:spPr bwMode="auto">
          <a:xfrm>
            <a:off x="787400" y="2298700"/>
            <a:ext cx="6775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en-US" altLang="en-US" sz="2400" b="0"/>
              <a:t>visual-spatial confusion</a:t>
            </a:r>
          </a:p>
          <a:p>
            <a:pPr eaLnBrk="1" hangingPunct="1">
              <a:spcBef>
                <a:spcPct val="0"/>
              </a:spcBef>
              <a:buClrTx/>
            </a:pPr>
            <a:r>
              <a:rPr lang="en-US" altLang="en-US" sz="2400" b="0"/>
              <a:t>sequencing difficulties</a:t>
            </a:r>
          </a:p>
          <a:p>
            <a:pPr eaLnBrk="1" hangingPunct="1">
              <a:spcBef>
                <a:spcPct val="0"/>
              </a:spcBef>
              <a:buClrTx/>
            </a:pPr>
            <a:r>
              <a:rPr lang="en-US" altLang="en-US" sz="2400" b="0"/>
              <a:t>organizational difficulties</a:t>
            </a:r>
          </a:p>
          <a:p>
            <a:pPr eaLnBrk="1" hangingPunct="1">
              <a:spcBef>
                <a:spcPct val="0"/>
              </a:spcBef>
              <a:buClrTx/>
            </a:pPr>
            <a:r>
              <a:rPr lang="en-US" altLang="en-US" sz="2400" b="0"/>
              <a:t>Difficulty making sense of multi-step problems</a:t>
            </a:r>
          </a:p>
          <a:p>
            <a:pPr eaLnBrk="1" hangingPunct="1">
              <a:spcBef>
                <a:spcPct val="0"/>
              </a:spcBef>
              <a:buClrTx/>
            </a:pPr>
            <a:r>
              <a:rPr lang="en-US" altLang="en-US" sz="2400" b="0"/>
              <a:t>Short and long term memory difficulties</a:t>
            </a:r>
          </a:p>
          <a:p>
            <a:pPr eaLnBrk="1" hangingPunct="1">
              <a:spcBef>
                <a:spcPct val="0"/>
              </a:spcBef>
              <a:buClrTx/>
            </a:pPr>
            <a:r>
              <a:rPr lang="en-US" altLang="en-US" sz="2400" b="0"/>
              <a:t>Difficulty seeing patterns</a:t>
            </a:r>
          </a:p>
          <a:p>
            <a:pPr eaLnBrk="1" hangingPunct="1">
              <a:spcBef>
                <a:spcPct val="0"/>
              </a:spcBef>
              <a:buClrTx/>
            </a:pPr>
            <a:r>
              <a:rPr lang="en-US" altLang="en-US" sz="2400" b="0"/>
              <a:t>Slow processing speeds</a:t>
            </a:r>
          </a:p>
          <a:p>
            <a:pPr eaLnBrk="1" hangingPunct="1">
              <a:spcBef>
                <a:spcPct val="0"/>
              </a:spcBef>
              <a:buClrTx/>
            </a:pPr>
            <a:r>
              <a:rPr lang="en-US" altLang="en-US" sz="2400" b="0"/>
              <a:t>Inability to tell time</a:t>
            </a:r>
          </a:p>
          <a:p>
            <a:pPr eaLnBrk="1" hangingPunct="1">
              <a:spcBef>
                <a:spcPct val="0"/>
              </a:spcBef>
              <a:buClrTx/>
            </a:pPr>
            <a:r>
              <a:rPr lang="en-US" altLang="en-US" sz="2400" b="0"/>
              <a:t>Language processing difficulties </a:t>
            </a:r>
          </a:p>
        </p:txBody>
      </p:sp>
      <p:sp>
        <p:nvSpPr>
          <p:cNvPr id="7" name="TextBox 6">
            <a:extLst>
              <a:ext uri="{FF2B5EF4-FFF2-40B4-BE49-F238E27FC236}">
                <a16:creationId xmlns:a16="http://schemas.microsoft.com/office/drawing/2014/main" id="{6B55A99B-BEC4-A497-282A-027A78B156AE}"/>
              </a:ext>
            </a:extLst>
          </p:cNvPr>
          <p:cNvSpPr txBox="1">
            <a:spLocks noChangeArrowheads="1"/>
          </p:cNvSpPr>
          <p:nvPr/>
        </p:nvSpPr>
        <p:spPr bwMode="auto">
          <a:xfrm>
            <a:off x="584200" y="1193800"/>
            <a:ext cx="7815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What are some of the problems you’ve noticed that your</a:t>
            </a:r>
          </a:p>
          <a:p>
            <a:pPr eaLnBrk="1" hangingPunct="1">
              <a:spcBef>
                <a:spcPct val="0"/>
              </a:spcBef>
              <a:buClrTx/>
              <a:buFontTx/>
              <a:buNone/>
            </a:pPr>
            <a:r>
              <a:rPr lang="en-US" altLang="en-US" sz="2400" b="0"/>
              <a:t>children with math LD cannot do, or struggle to do?</a:t>
            </a:r>
          </a:p>
        </p:txBody>
      </p:sp>
      <p:sp>
        <p:nvSpPr>
          <p:cNvPr id="2" name="TextBox 1">
            <a:extLst>
              <a:ext uri="{FF2B5EF4-FFF2-40B4-BE49-F238E27FC236}">
                <a16:creationId xmlns:a16="http://schemas.microsoft.com/office/drawing/2014/main" id="{582B5603-981D-C83D-D75A-CFD27012EE88}"/>
              </a:ext>
            </a:extLst>
          </p:cNvPr>
          <p:cNvSpPr txBox="1">
            <a:spLocks noChangeArrowheads="1"/>
          </p:cNvSpPr>
          <p:nvPr/>
        </p:nvSpPr>
        <p:spPr bwMode="auto">
          <a:xfrm>
            <a:off x="3060700" y="5778500"/>
            <a:ext cx="5772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b="0">
                <a:solidFill>
                  <a:srgbClr val="800000"/>
                </a:solidFill>
              </a:rPr>
              <a:t>* Specific Learning Disorder with Impairments in Mathematics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a:extLst>
              <a:ext uri="{FF2B5EF4-FFF2-40B4-BE49-F238E27FC236}">
                <a16:creationId xmlns:a16="http://schemas.microsoft.com/office/drawing/2014/main" id="{1E3CC0C1-16D8-DF0A-933B-90EB6DF0B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444500"/>
            <a:ext cx="30972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a:extLst>
              <a:ext uri="{FF2B5EF4-FFF2-40B4-BE49-F238E27FC236}">
                <a16:creationId xmlns:a16="http://schemas.microsoft.com/office/drawing/2014/main" id="{4D05DF40-E1E7-40CA-C747-8BC49A9597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295400"/>
            <a:ext cx="3302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7">
            <a:extLst>
              <a:ext uri="{FF2B5EF4-FFF2-40B4-BE49-F238E27FC236}">
                <a16:creationId xmlns:a16="http://schemas.microsoft.com/office/drawing/2014/main" id="{0E8A3DBB-A12C-27DF-BB3D-9F9EF8A95B28}"/>
              </a:ext>
            </a:extLst>
          </p:cNvPr>
          <p:cNvSpPr txBox="1">
            <a:spLocks noChangeArrowheads="1"/>
          </p:cNvSpPr>
          <p:nvPr/>
        </p:nvSpPr>
        <p:spPr bwMode="auto">
          <a:xfrm>
            <a:off x="1816100" y="482600"/>
            <a:ext cx="1079500" cy="313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b="0"/>
          </a:p>
        </p:txBody>
      </p:sp>
      <p:sp>
        <p:nvSpPr>
          <p:cNvPr id="28676" name="TextBox 8">
            <a:extLst>
              <a:ext uri="{FF2B5EF4-FFF2-40B4-BE49-F238E27FC236}">
                <a16:creationId xmlns:a16="http://schemas.microsoft.com/office/drawing/2014/main" id="{A8696F6B-20CA-3264-B4B2-66AC1AEE575E}"/>
              </a:ext>
            </a:extLst>
          </p:cNvPr>
          <p:cNvSpPr txBox="1">
            <a:spLocks noChangeArrowheads="1"/>
          </p:cNvSpPr>
          <p:nvPr/>
        </p:nvSpPr>
        <p:spPr bwMode="auto">
          <a:xfrm>
            <a:off x="2298700" y="3517900"/>
            <a:ext cx="397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0"/>
              <a:t>Counting Knowledge</a:t>
            </a:r>
          </a:p>
        </p:txBody>
      </p:sp>
      <p:sp>
        <p:nvSpPr>
          <p:cNvPr id="10" name="TextBox 9">
            <a:extLst>
              <a:ext uri="{FF2B5EF4-FFF2-40B4-BE49-F238E27FC236}">
                <a16:creationId xmlns:a16="http://schemas.microsoft.com/office/drawing/2014/main" id="{7ED6B4E8-F56D-422E-F672-5FAACB1E831C}"/>
              </a:ext>
            </a:extLst>
          </p:cNvPr>
          <p:cNvSpPr txBox="1">
            <a:spLocks noChangeArrowheads="1"/>
          </p:cNvSpPr>
          <p:nvPr/>
        </p:nvSpPr>
        <p:spPr bwMode="auto">
          <a:xfrm>
            <a:off x="762000" y="4089400"/>
            <a:ext cx="79676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1. Subitize                                          4.  cardinality</a:t>
            </a:r>
          </a:p>
          <a:p>
            <a:pPr eaLnBrk="1" hangingPunct="1">
              <a:spcBef>
                <a:spcPct val="0"/>
              </a:spcBef>
              <a:buClrTx/>
              <a:buFontTx/>
              <a:buNone/>
            </a:pPr>
            <a:r>
              <a:rPr lang="en-US" altLang="en-US" sz="2400" b="0"/>
              <a:t>2. One-to-one correspondence          5.  abstraction</a:t>
            </a:r>
          </a:p>
          <a:p>
            <a:pPr eaLnBrk="1" hangingPunct="1">
              <a:spcBef>
                <a:spcPct val="0"/>
              </a:spcBef>
              <a:buClrTx/>
              <a:buFontTx/>
              <a:buNone/>
            </a:pPr>
            <a:r>
              <a:rPr lang="en-US" altLang="en-US" sz="2400" b="0"/>
              <a:t>3. stable order                                    6.  order irrelevance</a:t>
            </a:r>
          </a:p>
          <a:p>
            <a:pPr eaLnBrk="1" hangingPunct="1">
              <a:spcBef>
                <a:spcPct val="0"/>
              </a:spcBef>
              <a:buClrTx/>
              <a:buFontTx/>
              <a:buNone/>
            </a:pPr>
            <a:endParaRPr lang="en-US" altLang="en-US" sz="2400" b="0"/>
          </a:p>
          <a:p>
            <a:pPr eaLnBrk="1" hangingPunct="1">
              <a:spcBef>
                <a:spcPct val="0"/>
              </a:spcBef>
              <a:buClrTx/>
              <a:buFontTx/>
              <a:buNone/>
            </a:pPr>
            <a:r>
              <a:rPr lang="en-US" altLang="en-US" sz="2400" b="0"/>
              <a:t>Strategy:  standard direction and adjacency             </a:t>
            </a:r>
          </a:p>
        </p:txBody>
      </p:sp>
      <p:pic>
        <p:nvPicPr>
          <p:cNvPr id="2" name="Picture 1">
            <a:extLst>
              <a:ext uri="{FF2B5EF4-FFF2-40B4-BE49-F238E27FC236}">
                <a16:creationId xmlns:a16="http://schemas.microsoft.com/office/drawing/2014/main" id="{0BA370EF-BAAB-80F8-B301-D3D79E7E6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2050"/>
            <a:ext cx="36068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a:extLst>
              <a:ext uri="{FF2B5EF4-FFF2-40B4-BE49-F238E27FC236}">
                <a16:creationId xmlns:a16="http://schemas.microsoft.com/office/drawing/2014/main" id="{A092BE15-524C-67B2-6B73-D3837E7A48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444500"/>
            <a:ext cx="30972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6">
            <a:extLst>
              <a:ext uri="{FF2B5EF4-FFF2-40B4-BE49-F238E27FC236}">
                <a16:creationId xmlns:a16="http://schemas.microsoft.com/office/drawing/2014/main" id="{3D2B6797-6E04-96C2-4894-CA8C47A29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295400"/>
            <a:ext cx="3302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7">
            <a:extLst>
              <a:ext uri="{FF2B5EF4-FFF2-40B4-BE49-F238E27FC236}">
                <a16:creationId xmlns:a16="http://schemas.microsoft.com/office/drawing/2014/main" id="{25CCD132-256C-0AA0-D8F4-846C988E5B0D}"/>
              </a:ext>
            </a:extLst>
          </p:cNvPr>
          <p:cNvSpPr txBox="1">
            <a:spLocks noChangeArrowheads="1"/>
          </p:cNvSpPr>
          <p:nvPr/>
        </p:nvSpPr>
        <p:spPr bwMode="auto">
          <a:xfrm>
            <a:off x="1816100" y="482600"/>
            <a:ext cx="1079500" cy="313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b="0"/>
          </a:p>
        </p:txBody>
      </p:sp>
      <p:sp>
        <p:nvSpPr>
          <p:cNvPr id="29700" name="TextBox 8">
            <a:extLst>
              <a:ext uri="{FF2B5EF4-FFF2-40B4-BE49-F238E27FC236}">
                <a16:creationId xmlns:a16="http://schemas.microsoft.com/office/drawing/2014/main" id="{A06E20D7-1B49-0022-BDA3-714A26CDF129}"/>
              </a:ext>
            </a:extLst>
          </p:cNvPr>
          <p:cNvSpPr txBox="1">
            <a:spLocks noChangeArrowheads="1"/>
          </p:cNvSpPr>
          <p:nvPr/>
        </p:nvSpPr>
        <p:spPr bwMode="auto">
          <a:xfrm>
            <a:off x="3822700" y="3479800"/>
            <a:ext cx="2008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0"/>
              <a:t>Arithmetic</a:t>
            </a:r>
          </a:p>
        </p:txBody>
      </p:sp>
      <p:sp>
        <p:nvSpPr>
          <p:cNvPr id="10" name="TextBox 9">
            <a:extLst>
              <a:ext uri="{FF2B5EF4-FFF2-40B4-BE49-F238E27FC236}">
                <a16:creationId xmlns:a16="http://schemas.microsoft.com/office/drawing/2014/main" id="{9DE8B206-2027-4C03-230B-77D4AC455378}"/>
              </a:ext>
            </a:extLst>
          </p:cNvPr>
          <p:cNvSpPr txBox="1">
            <a:spLocks noChangeArrowheads="1"/>
          </p:cNvSpPr>
          <p:nvPr/>
        </p:nvSpPr>
        <p:spPr bwMode="auto">
          <a:xfrm>
            <a:off x="762000" y="4089400"/>
            <a:ext cx="760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During early development children tend to count both</a:t>
            </a:r>
          </a:p>
          <a:p>
            <a:pPr eaLnBrk="1" hangingPunct="1">
              <a:spcBef>
                <a:spcPct val="0"/>
              </a:spcBef>
              <a:buClrTx/>
              <a:buFontTx/>
              <a:buNone/>
            </a:pPr>
            <a:r>
              <a:rPr lang="en-US" altLang="en-US" sz="2400" b="0"/>
              <a:t>addends (6 + 3)…with/without finger counting and with</a:t>
            </a:r>
          </a:p>
          <a:p>
            <a:pPr eaLnBrk="1" hangingPunct="1">
              <a:spcBef>
                <a:spcPct val="0"/>
              </a:spcBef>
              <a:buClrTx/>
              <a:buFontTx/>
              <a:buNone/>
            </a:pPr>
            <a:r>
              <a:rPr lang="en-US" altLang="en-US" sz="2400" b="0"/>
              <a:t>verbalization = normal</a:t>
            </a:r>
          </a:p>
        </p:txBody>
      </p:sp>
      <p:pic>
        <p:nvPicPr>
          <p:cNvPr id="29702" name="Picture 1">
            <a:extLst>
              <a:ext uri="{FF2B5EF4-FFF2-40B4-BE49-F238E27FC236}">
                <a16:creationId xmlns:a16="http://schemas.microsoft.com/office/drawing/2014/main" id="{80A1EF23-F5D3-9AE1-5ADF-A6A1879155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2050"/>
            <a:ext cx="36068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8FE4E6D-3810-FC15-E67E-0A28392056D7}"/>
              </a:ext>
            </a:extLst>
          </p:cNvPr>
          <p:cNvSpPr txBox="1">
            <a:spLocks noChangeArrowheads="1"/>
          </p:cNvSpPr>
          <p:nvPr/>
        </p:nvSpPr>
        <p:spPr bwMode="auto">
          <a:xfrm>
            <a:off x="723900" y="5334000"/>
            <a:ext cx="822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Counting on &amp; Counting all are also early normal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a:extLst>
              <a:ext uri="{FF2B5EF4-FFF2-40B4-BE49-F238E27FC236}">
                <a16:creationId xmlns:a16="http://schemas.microsoft.com/office/drawing/2014/main" id="{A8DC3BFB-16FD-7349-28D4-E84380A34E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444500"/>
            <a:ext cx="30972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6">
            <a:extLst>
              <a:ext uri="{FF2B5EF4-FFF2-40B4-BE49-F238E27FC236}">
                <a16:creationId xmlns:a16="http://schemas.microsoft.com/office/drawing/2014/main" id="{5BBD16C0-B7A1-2A32-3C9B-64148A02CC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295400"/>
            <a:ext cx="3302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7">
            <a:extLst>
              <a:ext uri="{FF2B5EF4-FFF2-40B4-BE49-F238E27FC236}">
                <a16:creationId xmlns:a16="http://schemas.microsoft.com/office/drawing/2014/main" id="{2C594C1E-8B6B-563B-54DD-1164EF0C342B}"/>
              </a:ext>
            </a:extLst>
          </p:cNvPr>
          <p:cNvSpPr txBox="1">
            <a:spLocks noChangeArrowheads="1"/>
          </p:cNvSpPr>
          <p:nvPr/>
        </p:nvSpPr>
        <p:spPr bwMode="auto">
          <a:xfrm>
            <a:off x="1816100" y="482600"/>
            <a:ext cx="1079500" cy="313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b="0"/>
          </a:p>
        </p:txBody>
      </p:sp>
      <p:pic>
        <p:nvPicPr>
          <p:cNvPr id="30724" name="Picture 1">
            <a:extLst>
              <a:ext uri="{FF2B5EF4-FFF2-40B4-BE49-F238E27FC236}">
                <a16:creationId xmlns:a16="http://schemas.microsoft.com/office/drawing/2014/main" id="{0EBC5A8B-19FF-A2B1-466C-92C43F77A2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62050"/>
            <a:ext cx="36068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3">
            <a:extLst>
              <a:ext uri="{FF2B5EF4-FFF2-40B4-BE49-F238E27FC236}">
                <a16:creationId xmlns:a16="http://schemas.microsoft.com/office/drawing/2014/main" id="{58B90A73-7C50-F328-164F-30A307BD7DC6}"/>
              </a:ext>
            </a:extLst>
          </p:cNvPr>
          <p:cNvSpPr txBox="1">
            <a:spLocks noChangeArrowheads="1"/>
          </p:cNvSpPr>
          <p:nvPr/>
        </p:nvSpPr>
        <p:spPr bwMode="auto">
          <a:xfrm>
            <a:off x="860425" y="3695700"/>
            <a:ext cx="7775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     Accurate conceptual understandings </a:t>
            </a:r>
          </a:p>
          <a:p>
            <a:pPr eaLnBrk="1" hangingPunct="1">
              <a:spcBef>
                <a:spcPct val="0"/>
              </a:spcBef>
              <a:buClrTx/>
              <a:buFontTx/>
              <a:buNone/>
            </a:pPr>
            <a:r>
              <a:rPr lang="en-US" altLang="en-US" sz="2400" b="0"/>
              <a:t>+   good retrieval of basic facts </a:t>
            </a:r>
          </a:p>
          <a:p>
            <a:pPr eaLnBrk="1" hangingPunct="1">
              <a:spcBef>
                <a:spcPct val="0"/>
              </a:spcBef>
              <a:buClrTx/>
              <a:buFontTx/>
              <a:buNone/>
            </a:pPr>
            <a:r>
              <a:rPr lang="en-US" altLang="en-US" sz="2400" b="0"/>
              <a:t>+   confidence</a:t>
            </a:r>
          </a:p>
          <a:p>
            <a:pPr eaLnBrk="1" hangingPunct="1">
              <a:spcBef>
                <a:spcPct val="0"/>
              </a:spcBef>
              <a:buClrTx/>
              <a:buFontTx/>
              <a:buNone/>
            </a:pPr>
            <a:endParaRPr lang="en-US" altLang="en-US" sz="2400" b="0"/>
          </a:p>
          <a:p>
            <a:pPr eaLnBrk="1" hangingPunct="1">
              <a:spcBef>
                <a:spcPct val="0"/>
              </a:spcBef>
              <a:buClrTx/>
              <a:buFontTx/>
              <a:buNone/>
            </a:pPr>
            <a:r>
              <a:rPr lang="en-US" altLang="en-US" sz="2400" b="0"/>
              <a:t>=  </a:t>
            </a:r>
            <a:r>
              <a:rPr lang="en-US" altLang="en-US" sz="2400">
                <a:solidFill>
                  <a:srgbClr val="800000"/>
                </a:solidFill>
              </a:rPr>
              <a:t>Fluency/Automaticity</a:t>
            </a:r>
          </a:p>
        </p:txBody>
      </p:sp>
      <p:cxnSp>
        <p:nvCxnSpPr>
          <p:cNvPr id="3" name="Straight Connector 2">
            <a:extLst>
              <a:ext uri="{FF2B5EF4-FFF2-40B4-BE49-F238E27FC236}">
                <a16:creationId xmlns:a16="http://schemas.microsoft.com/office/drawing/2014/main" id="{36705EE0-14F5-FAD2-169E-E3B354B3A276}"/>
              </a:ext>
            </a:extLst>
          </p:cNvPr>
          <p:cNvCxnSpPr>
            <a:cxnSpLocks noChangeShapeType="1"/>
          </p:cNvCxnSpPr>
          <p:nvPr/>
        </p:nvCxnSpPr>
        <p:spPr bwMode="auto">
          <a:xfrm>
            <a:off x="889000" y="5016500"/>
            <a:ext cx="7620000" cy="1270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78D9D-A927-AD80-2FBD-22A242ABB768}"/>
              </a:ext>
            </a:extLst>
          </p:cNvPr>
          <p:cNvSpPr>
            <a:spLocks noChangeArrowheads="1"/>
          </p:cNvSpPr>
          <p:nvPr/>
        </p:nvSpPr>
        <p:spPr bwMode="auto">
          <a:xfrm>
            <a:off x="660400" y="298450"/>
            <a:ext cx="6642100" cy="1292225"/>
          </a:xfrm>
          <a:prstGeom prst="rect">
            <a:avLst/>
          </a:prstGeom>
          <a:solidFill>
            <a:srgbClr val="EEFFE5"/>
          </a:solidFill>
          <a:ln w="9525">
            <a:solidFill>
              <a:srgbClr val="0000FF"/>
            </a:solidFill>
            <a:miter lim="800000"/>
            <a:headEnd/>
            <a:tailEnd/>
          </a:ln>
          <a:effectLst>
            <a:outerShdw blurRad="50800" dist="114300" dir="2700000" algn="tl" rotWithShape="0">
              <a:srgbClr val="808080">
                <a:alpha val="42999"/>
              </a:srgbClr>
            </a:outerShdw>
          </a:effectLst>
        </p:spPr>
        <p:txBody>
          <a:bodyPr>
            <a:spAutoFit/>
          </a:bodyPr>
          <a:lstStyle/>
          <a:p>
            <a:pPr eaLnBrk="1" hangingPunct="1">
              <a:defRPr/>
            </a:pPr>
            <a:r>
              <a:rPr lang="en-US" i="1" dirty="0">
                <a:solidFill>
                  <a:srgbClr val="822433"/>
                </a:solidFill>
                <a:latin typeface="Arial" charset="0"/>
                <a:ea typeface="ＭＳ Ｐゴシック" charset="0"/>
                <a:cs typeface="ＭＳ Ｐゴシック" charset="0"/>
              </a:rPr>
              <a:t>arithmetic</a:t>
            </a:r>
          </a:p>
          <a:p>
            <a:pPr marL="285750" indent="-285750" eaLnBrk="1" hangingPunct="1">
              <a:buFont typeface="Arial"/>
              <a:buChar char="•"/>
              <a:defRPr/>
            </a:pPr>
            <a:r>
              <a:rPr lang="en-US" sz="1800" dirty="0">
                <a:latin typeface="Arial" charset="0"/>
                <a:ea typeface="ＭＳ Ｐゴシック" charset="0"/>
                <a:cs typeface="ＭＳ Ｐゴシック" charset="0"/>
              </a:rPr>
              <a:t>the branch of mathematics dealing with the properties and manipulation of numbers</a:t>
            </a:r>
          </a:p>
          <a:p>
            <a:pPr marL="285750" indent="-285750" eaLnBrk="1" hangingPunct="1">
              <a:buFont typeface="Arial"/>
              <a:buChar char="•"/>
              <a:defRPr/>
            </a:pPr>
            <a:r>
              <a:rPr lang="en-US" sz="1800" dirty="0">
                <a:latin typeface="Arial" charset="0"/>
                <a:ea typeface="ＭＳ Ｐゴシック" charset="0"/>
                <a:cs typeface="ＭＳ Ｐゴシック" charset="0"/>
              </a:rPr>
              <a:t>the use of numbers in counting and calculation</a:t>
            </a:r>
          </a:p>
        </p:txBody>
      </p:sp>
      <p:sp>
        <p:nvSpPr>
          <p:cNvPr id="31746" name="TextBox 2">
            <a:extLst>
              <a:ext uri="{FF2B5EF4-FFF2-40B4-BE49-F238E27FC236}">
                <a16:creationId xmlns:a16="http://schemas.microsoft.com/office/drawing/2014/main" id="{C3B639D9-770C-2DA6-D2A6-784DD4D9BED4}"/>
              </a:ext>
            </a:extLst>
          </p:cNvPr>
          <p:cNvSpPr txBox="1">
            <a:spLocks noChangeArrowheads="1"/>
          </p:cNvSpPr>
          <p:nvPr/>
        </p:nvSpPr>
        <p:spPr bwMode="auto">
          <a:xfrm>
            <a:off x="622300" y="2374900"/>
            <a:ext cx="781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The core deficit is the processing of numbers: arithmetic</a:t>
            </a:r>
          </a:p>
        </p:txBody>
      </p:sp>
      <p:sp>
        <p:nvSpPr>
          <p:cNvPr id="31747" name="TextBox 3">
            <a:extLst>
              <a:ext uri="{FF2B5EF4-FFF2-40B4-BE49-F238E27FC236}">
                <a16:creationId xmlns:a16="http://schemas.microsoft.com/office/drawing/2014/main" id="{DE37CEFB-BC09-D580-4145-44B65613EC47}"/>
              </a:ext>
            </a:extLst>
          </p:cNvPr>
          <p:cNvSpPr txBox="1">
            <a:spLocks noChangeArrowheads="1"/>
          </p:cNvSpPr>
          <p:nvPr/>
        </p:nvSpPr>
        <p:spPr bwMode="auto">
          <a:xfrm>
            <a:off x="495300" y="3429000"/>
            <a:ext cx="8156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“Numbers do not seem to be meaningful for dyscalculics…</a:t>
            </a:r>
          </a:p>
          <a:p>
            <a:pPr eaLnBrk="1" hangingPunct="1">
              <a:spcBef>
                <a:spcPct val="0"/>
              </a:spcBef>
              <a:buClrTx/>
              <a:buFontTx/>
              <a:buNone/>
            </a:pPr>
            <a:r>
              <a:rPr lang="en-US" altLang="en-US" sz="2400" b="0"/>
              <a:t>they do not grasp the size of a number and its value </a:t>
            </a:r>
          </a:p>
          <a:p>
            <a:pPr eaLnBrk="1" hangingPunct="1">
              <a:spcBef>
                <a:spcPct val="0"/>
              </a:spcBef>
              <a:buClrTx/>
              <a:buFontTx/>
              <a:buNone/>
            </a:pPr>
            <a:r>
              <a:rPr lang="en-US" altLang="en-US" sz="2400" b="0"/>
              <a:t>relative to other numbers.  This basic understanding </a:t>
            </a:r>
          </a:p>
          <a:p>
            <a:pPr eaLnBrk="1" hangingPunct="1">
              <a:spcBef>
                <a:spcPct val="0"/>
              </a:spcBef>
              <a:buClrTx/>
              <a:buFontTx/>
              <a:buNone/>
            </a:pPr>
            <a:r>
              <a:rPr lang="en-US" altLang="en-US" sz="2400" b="0"/>
              <a:t>underpins all work with numbers and their relationships to</a:t>
            </a:r>
          </a:p>
          <a:p>
            <a:pPr eaLnBrk="1" hangingPunct="1">
              <a:spcBef>
                <a:spcPct val="0"/>
              </a:spcBef>
              <a:buClrTx/>
              <a:buFontTx/>
              <a:buNone/>
            </a:pPr>
            <a:r>
              <a:rPr lang="en-US" altLang="en-US" sz="2400" b="0"/>
              <a:t>one another.” </a:t>
            </a:r>
            <a:r>
              <a:rPr lang="en-US" altLang="en-US" sz="1400" b="0"/>
              <a:t>(Butterworth, Varma, &amp; Laurillard, 2011. p.1050)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171BE956-6998-09E3-D4F3-BB7A18CDF16E}"/>
              </a:ext>
            </a:extLst>
          </p:cNvPr>
          <p:cNvSpPr txBox="1">
            <a:spLocks noChangeArrowheads="1"/>
          </p:cNvSpPr>
          <p:nvPr/>
        </p:nvSpPr>
        <p:spPr bwMode="auto">
          <a:xfrm>
            <a:off x="927100" y="1600200"/>
            <a:ext cx="7158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“…many children with Math LD do not show the </a:t>
            </a:r>
          </a:p>
          <a:p>
            <a:pPr eaLnBrk="1" hangingPunct="1">
              <a:spcBef>
                <a:spcPct val="0"/>
              </a:spcBef>
              <a:buClrTx/>
              <a:buFontTx/>
              <a:buNone/>
            </a:pPr>
            <a:r>
              <a:rPr lang="en-US" altLang="en-US" sz="2400" b="0"/>
              <a:t>shift from procedure-based problem solving to </a:t>
            </a:r>
          </a:p>
          <a:p>
            <a:pPr eaLnBrk="1" hangingPunct="1">
              <a:spcBef>
                <a:spcPct val="0"/>
              </a:spcBef>
              <a:buClrTx/>
              <a:buFontTx/>
              <a:buNone/>
            </a:pPr>
            <a:r>
              <a:rPr lang="en-US" altLang="en-US" sz="2400" b="0"/>
              <a:t>memory-based problem solving that is commonly</a:t>
            </a:r>
          </a:p>
          <a:p>
            <a:pPr eaLnBrk="1" hangingPunct="1">
              <a:spcBef>
                <a:spcPct val="0"/>
              </a:spcBef>
              <a:buClrTx/>
              <a:buFontTx/>
              <a:buNone/>
            </a:pPr>
            <a:r>
              <a:rPr lang="en-US" altLang="en-US" sz="2400" b="0"/>
              <a:t>found in typically achieving children, suggesting</a:t>
            </a:r>
          </a:p>
          <a:p>
            <a:pPr eaLnBrk="1" hangingPunct="1">
              <a:spcBef>
                <a:spcPct val="0"/>
              </a:spcBef>
              <a:buClrTx/>
              <a:buFontTx/>
              <a:buNone/>
            </a:pPr>
            <a:r>
              <a:rPr lang="en-US" altLang="en-US" sz="2400" b="0"/>
              <a:t>difficulties in storing arithmetic facts in or accessing</a:t>
            </a:r>
          </a:p>
          <a:p>
            <a:pPr eaLnBrk="1" hangingPunct="1">
              <a:spcBef>
                <a:spcPct val="0"/>
              </a:spcBef>
              <a:buClrTx/>
              <a:buFontTx/>
              <a:buNone/>
            </a:pPr>
            <a:r>
              <a:rPr lang="en-US" altLang="en-US" sz="2400" b="0"/>
              <a:t>them from long term memory” </a:t>
            </a:r>
            <a:r>
              <a:rPr lang="en-US" altLang="en-US" sz="1400" b="0"/>
              <a:t>(Geary, 2004, p.8).</a:t>
            </a:r>
          </a:p>
        </p:txBody>
      </p:sp>
      <p:sp>
        <p:nvSpPr>
          <p:cNvPr id="32770" name="TextBox 6">
            <a:extLst>
              <a:ext uri="{FF2B5EF4-FFF2-40B4-BE49-F238E27FC236}">
                <a16:creationId xmlns:a16="http://schemas.microsoft.com/office/drawing/2014/main" id="{91CE3C8D-2706-7D66-5DD5-0262FD7CD8E2}"/>
              </a:ext>
            </a:extLst>
          </p:cNvPr>
          <p:cNvSpPr txBox="1">
            <a:spLocks noChangeArrowheads="1"/>
          </p:cNvSpPr>
          <p:nvPr/>
        </p:nvSpPr>
        <p:spPr bwMode="auto">
          <a:xfrm>
            <a:off x="144463" y="4699000"/>
            <a:ext cx="8885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a:solidFill>
                  <a:srgbClr val="822433"/>
                </a:solidFill>
              </a:rPr>
              <a:t>processing—memory and retrieval—number sense</a:t>
            </a:r>
          </a:p>
        </p:txBody>
      </p:sp>
      <p:sp>
        <p:nvSpPr>
          <p:cNvPr id="32771" name="TextBox 7">
            <a:extLst>
              <a:ext uri="{FF2B5EF4-FFF2-40B4-BE49-F238E27FC236}">
                <a16:creationId xmlns:a16="http://schemas.microsoft.com/office/drawing/2014/main" id="{9AE4F9F3-7F8D-599F-4D01-D0E9B916604C}"/>
              </a:ext>
            </a:extLst>
          </p:cNvPr>
          <p:cNvSpPr txBox="1">
            <a:spLocks noChangeArrowheads="1"/>
          </p:cNvSpPr>
          <p:nvPr/>
        </p:nvSpPr>
        <p:spPr bwMode="auto">
          <a:xfrm>
            <a:off x="177800" y="5194300"/>
            <a:ext cx="869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a:t>Immature/procedural     poor, delayed, inefficient, uninhibited     undeveloped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D4B552-CA6C-4594-EAC7-A52ACB79C4CD}"/>
              </a:ext>
            </a:extLst>
          </p:cNvPr>
          <p:cNvSpPr txBox="1"/>
          <p:nvPr/>
        </p:nvSpPr>
        <p:spPr>
          <a:xfrm>
            <a:off x="3670300" y="2120900"/>
            <a:ext cx="1581150" cy="1077913"/>
          </a:xfrm>
          <a:prstGeom prst="rect">
            <a:avLst/>
          </a:prstGeom>
          <a:noFill/>
        </p:spPr>
        <p:txBody>
          <a:bodyPr wrap="none">
            <a:spAutoFit/>
          </a:bodyPr>
          <a:lstStyle/>
          <a:p>
            <a:pPr eaLnBrk="1" hangingPunct="1">
              <a:defRPr/>
            </a:pPr>
            <a:r>
              <a:rPr lang="en-US" sz="4000" b="1" dirty="0">
                <a:solidFill>
                  <a:srgbClr val="822433"/>
                </a:solidFill>
                <a:latin typeface="Arial" charset="0"/>
                <a:ea typeface="ＭＳ Ｐゴシック" charset="0"/>
                <a:cs typeface="ＭＳ Ｐゴシック" charset="0"/>
              </a:rPr>
              <a:t>Why?</a:t>
            </a:r>
          </a:p>
          <a:p>
            <a:pPr marL="342900" indent="-342900" eaLnBrk="1" hangingPunct="1">
              <a:buFont typeface="Arial"/>
              <a:buChar char="•"/>
              <a:defRPr/>
            </a:pPr>
            <a:endParaRPr lang="en-US" dirty="0">
              <a:latin typeface="Arial" charset="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3">
            <a:extLst>
              <a:ext uri="{FF2B5EF4-FFF2-40B4-BE49-F238E27FC236}">
                <a16:creationId xmlns:a16="http://schemas.microsoft.com/office/drawing/2014/main" id="{51E2AC67-BD8F-A5A9-2F02-F7296DDA2D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736600"/>
            <a:ext cx="663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3">
            <a:extLst>
              <a:ext uri="{FF2B5EF4-FFF2-40B4-BE49-F238E27FC236}">
                <a16:creationId xmlns:a16="http://schemas.microsoft.com/office/drawing/2014/main" id="{4563CA88-9360-032B-049F-B5ECEEF68980}"/>
              </a:ext>
            </a:extLst>
          </p:cNvPr>
          <p:cNvSpPr txBox="1">
            <a:spLocks noChangeArrowheads="1"/>
          </p:cNvSpPr>
          <p:nvPr/>
        </p:nvSpPr>
        <p:spPr bwMode="auto">
          <a:xfrm>
            <a:off x="3479800" y="3911600"/>
            <a:ext cx="50927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t>               Left and Right (2, 3) </a:t>
            </a:r>
            <a:r>
              <a:rPr lang="en-US" altLang="en-US" sz="1600" u="sng"/>
              <a:t>I</a:t>
            </a:r>
            <a:r>
              <a:rPr lang="en-US" altLang="en-US" sz="1600"/>
              <a:t>ntraparietal Sulcus</a:t>
            </a:r>
          </a:p>
          <a:p>
            <a:pPr eaLnBrk="1" hangingPunct="1">
              <a:spcBef>
                <a:spcPct val="0"/>
              </a:spcBef>
              <a:buClrTx/>
              <a:buFontTx/>
              <a:buNone/>
            </a:pPr>
            <a:endParaRPr lang="en-US" altLang="en-US" sz="1600" b="0"/>
          </a:p>
          <a:p>
            <a:pPr eaLnBrk="1" hangingPunct="1">
              <a:spcBef>
                <a:spcPct val="0"/>
              </a:spcBef>
              <a:buClrTx/>
              <a:buFontTx/>
              <a:buNone/>
            </a:pPr>
            <a:r>
              <a:rPr lang="en-US" altLang="en-US" sz="1600" b="0"/>
              <a:t>               These regions play roles in comparing                </a:t>
            </a:r>
          </a:p>
          <a:p>
            <a:pPr eaLnBrk="1" hangingPunct="1">
              <a:spcBef>
                <a:spcPct val="0"/>
              </a:spcBef>
              <a:buClrTx/>
              <a:buFontTx/>
              <a:buNone/>
            </a:pPr>
            <a:r>
              <a:rPr lang="en-US" altLang="en-US" sz="1600" b="0"/>
              <a:t>               objects/numbers, and counting sets and </a:t>
            </a:r>
          </a:p>
          <a:p>
            <a:pPr eaLnBrk="1" hangingPunct="1">
              <a:spcBef>
                <a:spcPct val="0"/>
              </a:spcBef>
              <a:buClrTx/>
              <a:buFontTx/>
              <a:buNone/>
            </a:pPr>
            <a:r>
              <a:rPr lang="en-US" altLang="en-US" sz="1600" b="0"/>
              <a:t>               calculating quantities.  </a:t>
            </a:r>
          </a:p>
          <a:p>
            <a:pPr eaLnBrk="1" hangingPunct="1">
              <a:spcBef>
                <a:spcPct val="0"/>
              </a:spcBef>
              <a:buClrTx/>
              <a:buFontTx/>
              <a:buNone/>
            </a:pPr>
            <a:r>
              <a:rPr lang="en-US" altLang="en-US" sz="1600" b="0"/>
              <a:t> </a:t>
            </a:r>
          </a:p>
          <a:p>
            <a:pPr eaLnBrk="1" hangingPunct="1">
              <a:spcBef>
                <a:spcPct val="0"/>
              </a:spcBef>
              <a:buClrTx/>
              <a:buFontTx/>
              <a:buNone/>
            </a:pPr>
            <a:r>
              <a:rPr lang="en-US" altLang="en-US" sz="1600" b="0"/>
              <a:t>               Shown to be less active in children with Math    </a:t>
            </a:r>
          </a:p>
          <a:p>
            <a:pPr eaLnBrk="1" hangingPunct="1">
              <a:spcBef>
                <a:spcPct val="0"/>
              </a:spcBef>
              <a:buClrTx/>
              <a:buFontTx/>
              <a:buNone/>
            </a:pPr>
            <a:r>
              <a:rPr lang="en-US" altLang="en-US" sz="1600" b="0"/>
              <a:t>               LD    </a:t>
            </a:r>
          </a:p>
          <a:p>
            <a:pPr eaLnBrk="1" hangingPunct="1">
              <a:spcBef>
                <a:spcPct val="0"/>
              </a:spcBef>
              <a:buClrTx/>
              <a:buFontTx/>
              <a:buNone/>
            </a:pPr>
            <a:endParaRPr lang="en-US" altLang="en-US" sz="1600" b="0"/>
          </a:p>
        </p:txBody>
      </p:sp>
      <p:sp>
        <p:nvSpPr>
          <p:cNvPr id="34819" name="TextBox 1">
            <a:extLst>
              <a:ext uri="{FF2B5EF4-FFF2-40B4-BE49-F238E27FC236}">
                <a16:creationId xmlns:a16="http://schemas.microsoft.com/office/drawing/2014/main" id="{6EB62488-5155-28A1-6805-8F7013C99F71}"/>
              </a:ext>
            </a:extLst>
          </p:cNvPr>
          <p:cNvSpPr txBox="1">
            <a:spLocks noChangeArrowheads="1"/>
          </p:cNvSpPr>
          <p:nvPr/>
        </p:nvSpPr>
        <p:spPr bwMode="auto">
          <a:xfrm>
            <a:off x="965200" y="3911600"/>
            <a:ext cx="2946400" cy="280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t>1. Left Angular Gyrus</a:t>
            </a:r>
          </a:p>
          <a:p>
            <a:pPr eaLnBrk="1" hangingPunct="1">
              <a:spcBef>
                <a:spcPct val="0"/>
              </a:spcBef>
              <a:buClrTx/>
              <a:buFontTx/>
              <a:buNone/>
            </a:pPr>
            <a:endParaRPr lang="en-US" altLang="en-US" sz="1600" b="0"/>
          </a:p>
          <a:p>
            <a:pPr eaLnBrk="1" hangingPunct="1">
              <a:spcBef>
                <a:spcPct val="0"/>
              </a:spcBef>
              <a:buClrTx/>
              <a:buFontTx/>
              <a:buNone/>
            </a:pPr>
            <a:r>
              <a:rPr lang="en-US" altLang="en-US" sz="1600" b="0"/>
              <a:t>It plays a role in the rapid retrieval of facts and helps map the  quantity to the name of the number   </a:t>
            </a:r>
          </a:p>
          <a:p>
            <a:pPr eaLnBrk="1" hangingPunct="1">
              <a:spcBef>
                <a:spcPct val="0"/>
              </a:spcBef>
              <a:buClrTx/>
              <a:buFontTx/>
              <a:buNone/>
            </a:pPr>
            <a:endParaRPr lang="en-US" altLang="en-US" sz="1600" b="0"/>
          </a:p>
          <a:p>
            <a:pPr eaLnBrk="1" hangingPunct="1">
              <a:spcBef>
                <a:spcPct val="0"/>
              </a:spcBef>
              <a:buClrTx/>
              <a:buFontTx/>
              <a:buNone/>
            </a:pPr>
            <a:r>
              <a:rPr lang="en-US" altLang="en-US" sz="1600" b="0"/>
              <a:t>                  O O   </a:t>
            </a:r>
          </a:p>
          <a:p>
            <a:pPr eaLnBrk="1" hangingPunct="1">
              <a:spcBef>
                <a:spcPct val="0"/>
              </a:spcBef>
              <a:buClrTx/>
              <a:buFontTx/>
              <a:buNone/>
            </a:pPr>
            <a:r>
              <a:rPr lang="en-US" altLang="en-US" sz="1600" b="0"/>
              <a:t>                    O     =  3</a:t>
            </a:r>
          </a:p>
          <a:p>
            <a:pPr eaLnBrk="1" hangingPunct="1">
              <a:spcBef>
                <a:spcPct val="0"/>
              </a:spcBef>
              <a:buClrTx/>
              <a:buFontTx/>
              <a:buNone/>
            </a:pPr>
            <a:endParaRPr lang="en-US" altLang="en-US" sz="1600" b="0"/>
          </a:p>
          <a:p>
            <a:pPr eaLnBrk="1" hangingPunct="1">
              <a:spcBef>
                <a:spcPct val="0"/>
              </a:spcBef>
              <a:buClrTx/>
              <a:buFontTx/>
              <a:buNone/>
            </a:pPr>
            <a:endParaRPr lang="en-US" altLang="en-US" sz="16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629393A1-55AC-B485-7823-4CC3D69E5C59}"/>
              </a:ext>
            </a:extLst>
          </p:cNvPr>
          <p:cNvSpPr txBox="1">
            <a:spLocks noChangeArrowheads="1"/>
          </p:cNvSpPr>
          <p:nvPr/>
        </p:nvSpPr>
        <p:spPr bwMode="auto">
          <a:xfrm>
            <a:off x="304800" y="749300"/>
            <a:ext cx="84470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en-US" altLang="en-US" sz="2400" b="0"/>
              <a:t>Reduced activation in parietal area of the brain…</a:t>
            </a:r>
          </a:p>
          <a:p>
            <a:pPr eaLnBrk="1" hangingPunct="1">
              <a:spcBef>
                <a:spcPct val="0"/>
              </a:spcBef>
              <a:buClrTx/>
              <a:buFontTx/>
              <a:buNone/>
            </a:pPr>
            <a:endParaRPr lang="en-US" altLang="en-US" sz="2400" b="0"/>
          </a:p>
          <a:p>
            <a:pPr eaLnBrk="1" hangingPunct="1">
              <a:spcBef>
                <a:spcPct val="0"/>
              </a:spcBef>
              <a:buClrTx/>
            </a:pPr>
            <a:r>
              <a:rPr lang="en-US" altLang="en-US" sz="2400" b="0"/>
              <a:t>reduced gray-matter density in parietal area, an </a:t>
            </a:r>
          </a:p>
          <a:p>
            <a:pPr eaLnBrk="1" hangingPunct="1">
              <a:spcBef>
                <a:spcPct val="0"/>
              </a:spcBef>
              <a:buClrTx/>
              <a:buFontTx/>
              <a:buNone/>
            </a:pPr>
            <a:r>
              <a:rPr lang="en-US" altLang="en-US" sz="2400" b="0"/>
              <a:t>area known to be responsible for basic numerical processing</a:t>
            </a:r>
          </a:p>
          <a:p>
            <a:pPr eaLnBrk="1" hangingPunct="1">
              <a:spcBef>
                <a:spcPct val="0"/>
              </a:spcBef>
              <a:buClrTx/>
              <a:buFontTx/>
              <a:buNone/>
            </a:pPr>
            <a:r>
              <a:rPr lang="en-US" altLang="en-US" sz="2400" b="0"/>
              <a:t>and reduced connections across sections of the brain that </a:t>
            </a:r>
          </a:p>
          <a:p>
            <a:pPr eaLnBrk="1" hangingPunct="1">
              <a:spcBef>
                <a:spcPct val="0"/>
              </a:spcBef>
              <a:buClrTx/>
              <a:buFontTx/>
              <a:buNone/>
            </a:pPr>
            <a:r>
              <a:rPr lang="en-US" altLang="en-US" sz="2400" b="0"/>
              <a:t>help information transfer from short to long term memory</a:t>
            </a:r>
          </a:p>
          <a:p>
            <a:pPr eaLnBrk="1" hangingPunct="1">
              <a:spcBef>
                <a:spcPct val="0"/>
              </a:spcBef>
              <a:buClrTx/>
              <a:buFontTx/>
              <a:buNone/>
            </a:pPr>
            <a:r>
              <a:rPr lang="en-US" altLang="en-US" sz="2400" b="0"/>
              <a:t>and deal with symbolic number form</a:t>
            </a:r>
          </a:p>
        </p:txBody>
      </p:sp>
      <p:pic>
        <p:nvPicPr>
          <p:cNvPr id="35842" name="Picture 1">
            <a:extLst>
              <a:ext uri="{FF2B5EF4-FFF2-40B4-BE49-F238E27FC236}">
                <a16:creationId xmlns:a16="http://schemas.microsoft.com/office/drawing/2014/main" id="{25E47181-63F8-E36A-B6F2-88D73753B5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42291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D66C42A-6D33-D77E-148E-223B03E304A6}"/>
              </a:ext>
            </a:extLst>
          </p:cNvPr>
          <p:cNvSpPr txBox="1"/>
          <p:nvPr/>
        </p:nvSpPr>
        <p:spPr>
          <a:xfrm>
            <a:off x="241300" y="3594100"/>
            <a:ext cx="8802688" cy="830263"/>
          </a:xfrm>
          <a:prstGeom prst="rect">
            <a:avLst/>
          </a:prstGeom>
          <a:noFill/>
        </p:spPr>
        <p:txBody>
          <a:bodyPr wrap="none">
            <a:spAutoFit/>
          </a:bodyPr>
          <a:lstStyle/>
          <a:p>
            <a:pPr marL="342900" indent="-342900" eaLnBrk="1" hangingPunct="1">
              <a:buFont typeface="Arial"/>
              <a:buChar char="•"/>
              <a:defRPr/>
            </a:pPr>
            <a:r>
              <a:rPr lang="en-US" dirty="0">
                <a:latin typeface="Arial" charset="0"/>
                <a:ea typeface="ＭＳ Ｐゴシック" charset="0"/>
                <a:cs typeface="ＭＳ Ｐゴシック" charset="0"/>
              </a:rPr>
              <a:t>Retrieval deficits of basic facts, and suppression of irrelevant</a:t>
            </a:r>
          </a:p>
          <a:p>
            <a:pPr eaLnBrk="1" hangingPunct="1">
              <a:defRPr/>
            </a:pPr>
            <a:r>
              <a:rPr lang="en-US" dirty="0">
                <a:latin typeface="Arial" charset="0"/>
                <a:ea typeface="ＭＳ Ｐゴシック" charset="0"/>
                <a:cs typeface="ＭＳ Ｐゴシック" charset="0"/>
              </a:rPr>
              <a:t>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0EA7E-73BA-3EA7-9BD6-447527C4B2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35771">
            <a:off x="1503363" y="206375"/>
            <a:ext cx="5481637"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2226B9D-0476-498D-4728-7982A94AE446}"/>
              </a:ext>
            </a:extLst>
          </p:cNvPr>
          <p:cNvSpPr>
            <a:spLocks noChangeArrowheads="1"/>
          </p:cNvSpPr>
          <p:nvPr/>
        </p:nvSpPr>
        <p:spPr bwMode="auto">
          <a:xfrm>
            <a:off x="593725" y="1393825"/>
            <a:ext cx="7996238" cy="4522788"/>
          </a:xfrm>
          <a:prstGeom prst="rect">
            <a:avLst/>
          </a:prstGeom>
          <a:solidFill>
            <a:schemeClr val="bg1"/>
          </a:solidFill>
          <a:ln w="9525">
            <a:solidFill>
              <a:srgbClr val="000090"/>
            </a:solidFill>
            <a:miter lim="800000"/>
            <a:headEnd/>
            <a:tailEnd/>
          </a:ln>
          <a:effectLst>
            <a:outerShdw blurRad="50800" dist="101600" dir="2700000" algn="tl" rotWithShape="0">
              <a:srgbClr val="808080">
                <a:alpha val="42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3600">
              <a:solidFill>
                <a:srgbClr val="FF0000"/>
              </a:solidFill>
              <a:latin typeface="Wingdings" pitchFamily="2" charset="2"/>
              <a:sym typeface="Wingdings" pitchFamily="2" charset="2"/>
            </a:endParaRPr>
          </a:p>
          <a:p>
            <a:pPr eaLnBrk="1" hangingPunct="1">
              <a:defRPr/>
            </a:pPr>
            <a:r>
              <a:rPr lang="en-US" altLang="en-US" sz="3600">
                <a:solidFill>
                  <a:srgbClr val="FF0000"/>
                </a:solidFill>
                <a:latin typeface="Wingdings" pitchFamily="2" charset="2"/>
                <a:sym typeface="Wingdings" pitchFamily="2" charset="2"/>
              </a:rPr>
              <a:t></a:t>
            </a:r>
            <a:r>
              <a:rPr lang="en-US" altLang="en-US">
                <a:latin typeface="Wingdings" pitchFamily="2" charset="2"/>
                <a:sym typeface="Wingdings" pitchFamily="2" charset="2"/>
              </a:rPr>
              <a:t> </a:t>
            </a:r>
            <a:r>
              <a:rPr lang="en-US" altLang="en-US"/>
              <a:t>Understand why math doesn’t add up for some  </a:t>
            </a:r>
          </a:p>
          <a:p>
            <a:pPr eaLnBrk="1" hangingPunct="1">
              <a:defRPr/>
            </a:pPr>
            <a:r>
              <a:rPr lang="en-US" altLang="en-US"/>
              <a:t>         students with LD</a:t>
            </a:r>
          </a:p>
          <a:p>
            <a:pPr eaLnBrk="1" hangingPunct="1">
              <a:defRPr/>
            </a:pPr>
            <a:endParaRPr lang="en-US" altLang="en-US"/>
          </a:p>
          <a:p>
            <a:pPr eaLnBrk="1" hangingPunct="1">
              <a:defRPr/>
            </a:pPr>
            <a:r>
              <a:rPr lang="en-US" altLang="en-US" sz="3600">
                <a:solidFill>
                  <a:srgbClr val="FF0000"/>
                </a:solidFill>
                <a:latin typeface="Wingdings" pitchFamily="2" charset="2"/>
                <a:sym typeface="Wingdings" pitchFamily="2" charset="2"/>
              </a:rPr>
              <a:t></a:t>
            </a:r>
            <a:r>
              <a:rPr lang="en-US" altLang="en-US">
                <a:latin typeface="Wingdings" pitchFamily="2" charset="2"/>
                <a:sym typeface="Wingdings" pitchFamily="2" charset="2"/>
              </a:rPr>
              <a:t> </a:t>
            </a:r>
            <a:r>
              <a:rPr lang="en-US" altLang="en-US">
                <a:sym typeface="Wingdings" pitchFamily="2" charset="2"/>
              </a:rPr>
              <a:t>Explore a few</a:t>
            </a:r>
            <a:r>
              <a:rPr lang="en-US" altLang="en-US"/>
              <a:t> effective approaches to teaching    </a:t>
            </a:r>
          </a:p>
          <a:p>
            <a:pPr eaLnBrk="1" hangingPunct="1">
              <a:defRPr/>
            </a:pPr>
            <a:r>
              <a:rPr lang="en-US" altLang="en-US"/>
              <a:t>        mathematics to students with LD</a:t>
            </a:r>
          </a:p>
          <a:p>
            <a:pPr eaLnBrk="1" hangingPunct="1">
              <a:defRPr/>
            </a:pPr>
            <a:endParaRPr lang="en-US" altLang="en-US"/>
          </a:p>
          <a:p>
            <a:pPr eaLnBrk="1" hangingPunct="1">
              <a:defRPr/>
            </a:pPr>
            <a:r>
              <a:rPr lang="en-US" altLang="en-US" sz="3600">
                <a:solidFill>
                  <a:srgbClr val="FF0000"/>
                </a:solidFill>
                <a:latin typeface="Wingdings" pitchFamily="2" charset="2"/>
                <a:sym typeface="Wingdings" pitchFamily="2" charset="2"/>
              </a:rPr>
              <a:t></a:t>
            </a:r>
            <a:r>
              <a:rPr lang="en-US" altLang="en-US">
                <a:latin typeface="Wingdings" pitchFamily="2" charset="2"/>
                <a:sym typeface="Wingdings" pitchFamily="2" charset="2"/>
              </a:rPr>
              <a:t> </a:t>
            </a:r>
            <a:r>
              <a:rPr lang="en-US" altLang="en-US">
                <a:sym typeface="Wingdings" pitchFamily="2" charset="2"/>
              </a:rPr>
              <a:t>Briefly view</a:t>
            </a:r>
            <a:r>
              <a:rPr lang="en-US" altLang="en-US"/>
              <a:t> effective assistive and instructional  </a:t>
            </a:r>
          </a:p>
          <a:p>
            <a:pPr eaLnBrk="1" hangingPunct="1">
              <a:defRPr/>
            </a:pPr>
            <a:r>
              <a:rPr lang="en-US" altLang="en-US"/>
              <a:t>        mathematics technology to help at home and school</a:t>
            </a:r>
          </a:p>
          <a:p>
            <a:pPr eaLnBrk="1" hangingPunct="1">
              <a:defRPr/>
            </a:pPr>
            <a:endParaRPr lang="en-US" altLang="en-US"/>
          </a:p>
        </p:txBody>
      </p:sp>
      <p:sp>
        <p:nvSpPr>
          <p:cNvPr id="17409" name="TextBox 1">
            <a:extLst>
              <a:ext uri="{FF2B5EF4-FFF2-40B4-BE49-F238E27FC236}">
                <a16:creationId xmlns:a16="http://schemas.microsoft.com/office/drawing/2014/main" id="{38ABB448-71B8-7711-0071-BE18975DF00F}"/>
              </a:ext>
            </a:extLst>
          </p:cNvPr>
          <p:cNvSpPr txBox="1">
            <a:spLocks noChangeArrowheads="1"/>
          </p:cNvSpPr>
          <p:nvPr/>
        </p:nvSpPr>
        <p:spPr bwMode="auto">
          <a:xfrm>
            <a:off x="1681163" y="603250"/>
            <a:ext cx="5546725" cy="523875"/>
          </a:xfrm>
          <a:prstGeom prst="rect">
            <a:avLst/>
          </a:prstGeom>
          <a:solidFill>
            <a:schemeClr val="bg1"/>
          </a:solidFill>
          <a:ln w="9525">
            <a:solidFill>
              <a:srgbClr val="000090"/>
            </a:solidFill>
            <a:miter lim="800000"/>
            <a:headEnd/>
            <a:tailEnd/>
          </a:ln>
          <a:effectLst>
            <a:outerShdw blurRad="50800" dist="88900" dir="2700000" algn="tl" rotWithShape="0">
              <a:srgbClr val="808080">
                <a:alpha val="42999"/>
              </a:srgb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a:solidFill>
                  <a:srgbClr val="800000"/>
                </a:solidFill>
              </a:rPr>
              <a:t>Our Outline and Objectives Today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9"/>
                                        </p:tgtEl>
                                        <p:attrNameLst>
                                          <p:attrName>style.visibility</p:attrName>
                                        </p:attrNameLst>
                                      </p:cBhvr>
                                      <p:to>
                                        <p:strVal val="visible"/>
                                      </p:to>
                                    </p:set>
                                    <p:anim calcmode="lin" valueType="num">
                                      <p:cBhvr additive="base">
                                        <p:cTn id="13" dur="500" fill="hold"/>
                                        <p:tgtEl>
                                          <p:spTgt spid="17409"/>
                                        </p:tgtEl>
                                        <p:attrNameLst>
                                          <p:attrName>ppt_x</p:attrName>
                                        </p:attrNameLst>
                                      </p:cBhvr>
                                      <p:tavLst>
                                        <p:tav tm="0">
                                          <p:val>
                                            <p:strVal val="#ppt_x"/>
                                          </p:val>
                                        </p:tav>
                                        <p:tav tm="100000">
                                          <p:val>
                                            <p:strVal val="#ppt_x"/>
                                          </p:val>
                                        </p:tav>
                                      </p:tavLst>
                                    </p:anim>
                                    <p:anim calcmode="lin" valueType="num">
                                      <p:cBhvr additive="base">
                                        <p:cTn id="14" dur="500" fill="hold"/>
                                        <p:tgtEl>
                                          <p:spTgt spid="174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4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a:extLst>
              <a:ext uri="{FF2B5EF4-FFF2-40B4-BE49-F238E27FC236}">
                <a16:creationId xmlns:a16="http://schemas.microsoft.com/office/drawing/2014/main" id="{553FBC72-0C22-7833-0CFA-EDF04597B0AD}"/>
              </a:ext>
            </a:extLst>
          </p:cNvPr>
          <p:cNvSpPr txBox="1">
            <a:spLocks noChangeArrowheads="1"/>
          </p:cNvSpPr>
          <p:nvPr/>
        </p:nvSpPr>
        <p:spPr bwMode="auto">
          <a:xfrm>
            <a:off x="2552700" y="889000"/>
            <a:ext cx="363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822433"/>
                </a:solidFill>
              </a:rPr>
              <a:t>So now what?</a:t>
            </a:r>
          </a:p>
        </p:txBody>
      </p:sp>
      <p:sp>
        <p:nvSpPr>
          <p:cNvPr id="5" name="TextBox 4">
            <a:extLst>
              <a:ext uri="{FF2B5EF4-FFF2-40B4-BE49-F238E27FC236}">
                <a16:creationId xmlns:a16="http://schemas.microsoft.com/office/drawing/2014/main" id="{614A289A-7D9E-1532-C0ED-F408172C5512}"/>
              </a:ext>
            </a:extLst>
          </p:cNvPr>
          <p:cNvSpPr txBox="1">
            <a:spLocks noChangeArrowheads="1"/>
          </p:cNvSpPr>
          <p:nvPr/>
        </p:nvSpPr>
        <p:spPr bwMode="auto">
          <a:xfrm>
            <a:off x="698500" y="1727200"/>
            <a:ext cx="7924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“Targeted intervention that focuses on improving</a:t>
            </a:r>
          </a:p>
          <a:p>
            <a:pPr eaLnBrk="1" hangingPunct="1">
              <a:spcBef>
                <a:spcPct val="0"/>
              </a:spcBef>
              <a:buClrTx/>
              <a:buFontTx/>
              <a:buNone/>
            </a:pPr>
            <a:r>
              <a:rPr lang="en-US" altLang="en-US" sz="2400" b="0"/>
              <a:t>these students’ general arithmetic including procedural</a:t>
            </a:r>
          </a:p>
          <a:p>
            <a:pPr eaLnBrk="1" hangingPunct="1">
              <a:spcBef>
                <a:spcPct val="0"/>
              </a:spcBef>
              <a:buClrTx/>
              <a:buFontTx/>
              <a:buNone/>
            </a:pPr>
            <a:r>
              <a:rPr lang="en-US" altLang="en-US" sz="2400" b="0"/>
              <a:t>skills and knowledge about relations between </a:t>
            </a:r>
          </a:p>
          <a:p>
            <a:pPr eaLnBrk="1" hangingPunct="1">
              <a:spcBef>
                <a:spcPct val="0"/>
              </a:spcBef>
              <a:buClrTx/>
              <a:buFontTx/>
              <a:buNone/>
            </a:pPr>
            <a:r>
              <a:rPr lang="en-US" altLang="en-US" sz="2400" b="0"/>
              <a:t>quantities (i.e., number sense) may be a necessary</a:t>
            </a:r>
          </a:p>
          <a:p>
            <a:pPr eaLnBrk="1" hangingPunct="1">
              <a:spcBef>
                <a:spcPct val="0"/>
              </a:spcBef>
              <a:buClrTx/>
              <a:buFontTx/>
              <a:buNone/>
            </a:pPr>
            <a:r>
              <a:rPr lang="en-US" altLang="en-US" sz="2400" b="0"/>
              <a:t>first step to improving math problem-solving skills.”</a:t>
            </a:r>
          </a:p>
          <a:p>
            <a:pPr eaLnBrk="1" hangingPunct="1">
              <a:spcBef>
                <a:spcPct val="0"/>
              </a:spcBef>
              <a:buClrTx/>
              <a:buFontTx/>
              <a:buNone/>
            </a:pPr>
            <a:r>
              <a:rPr lang="en-US" altLang="en-US" sz="1400" b="0"/>
              <a:t>                                                          </a:t>
            </a:r>
            <a:r>
              <a:rPr lang="en-US" altLang="en-US" sz="1600" b="0"/>
              <a:t>(Tolar, Fuchs, Fletcher, Fuchs, &amp; Hamlett, 2014, p.15)</a:t>
            </a:r>
          </a:p>
        </p:txBody>
      </p:sp>
      <p:sp>
        <p:nvSpPr>
          <p:cNvPr id="6" name="TextBox 5">
            <a:extLst>
              <a:ext uri="{FF2B5EF4-FFF2-40B4-BE49-F238E27FC236}">
                <a16:creationId xmlns:a16="http://schemas.microsoft.com/office/drawing/2014/main" id="{A33516AC-43F5-8097-2BED-67585AFB5FD1}"/>
              </a:ext>
            </a:extLst>
          </p:cNvPr>
          <p:cNvSpPr txBox="1">
            <a:spLocks noChangeArrowheads="1"/>
          </p:cNvSpPr>
          <p:nvPr/>
        </p:nvSpPr>
        <p:spPr bwMode="auto">
          <a:xfrm>
            <a:off x="596900" y="4025900"/>
            <a:ext cx="8105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22433"/>
                </a:solidFill>
              </a:rPr>
              <a:t>“Strengthening the meaningfulness of numbers, especially</a:t>
            </a:r>
          </a:p>
          <a:p>
            <a:pPr eaLnBrk="1" hangingPunct="1">
              <a:spcBef>
                <a:spcPct val="0"/>
              </a:spcBef>
              <a:buClrTx/>
              <a:buFontTx/>
              <a:buNone/>
            </a:pPr>
            <a:r>
              <a:rPr lang="en-US" altLang="en-US" sz="2400" b="0">
                <a:solidFill>
                  <a:srgbClr val="822433"/>
                </a:solidFill>
              </a:rPr>
              <a:t>the link between the math facts and their meanings is</a:t>
            </a:r>
          </a:p>
          <a:p>
            <a:pPr eaLnBrk="1" hangingPunct="1">
              <a:spcBef>
                <a:spcPct val="0"/>
              </a:spcBef>
              <a:buClrTx/>
              <a:buFontTx/>
              <a:buNone/>
            </a:pPr>
            <a:r>
              <a:rPr lang="en-US" altLang="en-US" sz="2400" b="0">
                <a:solidFill>
                  <a:srgbClr val="822433"/>
                </a:solidFill>
              </a:rPr>
              <a:t>crucial…without specialized intervention, most dyscalculic</a:t>
            </a:r>
          </a:p>
          <a:p>
            <a:pPr eaLnBrk="1" hangingPunct="1">
              <a:spcBef>
                <a:spcPct val="0"/>
              </a:spcBef>
              <a:buClrTx/>
              <a:buFontTx/>
              <a:buNone/>
            </a:pPr>
            <a:r>
              <a:rPr lang="en-US" altLang="en-US" sz="2400" b="0">
                <a:solidFill>
                  <a:srgbClr val="822433"/>
                </a:solidFill>
              </a:rPr>
              <a:t>learners are still struggling with basic arithmetic in </a:t>
            </a:r>
          </a:p>
          <a:p>
            <a:pPr eaLnBrk="1" hangingPunct="1">
              <a:spcBef>
                <a:spcPct val="0"/>
              </a:spcBef>
              <a:buClrTx/>
              <a:buFontTx/>
              <a:buNone/>
            </a:pPr>
            <a:r>
              <a:rPr lang="en-US" altLang="en-US" sz="2400" b="0">
                <a:solidFill>
                  <a:srgbClr val="822433"/>
                </a:solidFill>
              </a:rPr>
              <a:t>secondary school” </a:t>
            </a:r>
            <a:r>
              <a:rPr lang="en-US" altLang="en-US" sz="1600" b="0">
                <a:solidFill>
                  <a:srgbClr val="822433"/>
                </a:solidFill>
              </a:rPr>
              <a:t>(Butterworth, Varma, &amp; Laurillard, 2011, p.1051)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E75DD-33EC-D61F-3A48-96A09AA082FC}"/>
              </a:ext>
            </a:extLst>
          </p:cNvPr>
          <p:cNvPicPr>
            <a:picLocks noChangeAspect="1"/>
          </p:cNvPicPr>
          <p:nvPr/>
        </p:nvPicPr>
        <p:blipFill>
          <a:blip r:embed="rId3"/>
          <a:srcRect/>
          <a:stretch>
            <a:fillRect/>
          </a:stretch>
        </p:blipFill>
        <p:spPr bwMode="auto">
          <a:xfrm rot="383103">
            <a:off x="31750" y="584200"/>
            <a:ext cx="4538663" cy="5834063"/>
          </a:xfrm>
          <a:prstGeom prst="rect">
            <a:avLst/>
          </a:prstGeom>
          <a:noFill/>
          <a:ln>
            <a:noFill/>
          </a:ln>
          <a:effectLst>
            <a:outerShdw blurRad="50800" dist="101600" dir="2700000" algn="tl" rotWithShape="0">
              <a:srgbClr val="808080">
                <a:alpha val="42999"/>
              </a:srgbClr>
            </a:outerShdw>
          </a:effectLst>
        </p:spPr>
      </p:pic>
      <p:sp>
        <p:nvSpPr>
          <p:cNvPr id="4" name="TextBox 3">
            <a:extLst>
              <a:ext uri="{FF2B5EF4-FFF2-40B4-BE49-F238E27FC236}">
                <a16:creationId xmlns:a16="http://schemas.microsoft.com/office/drawing/2014/main" id="{2E3439E3-1272-FE2F-EF29-6B1C6019D63D}"/>
              </a:ext>
            </a:extLst>
          </p:cNvPr>
          <p:cNvSpPr txBox="1">
            <a:spLocks noChangeArrowheads="1"/>
          </p:cNvSpPr>
          <p:nvPr/>
        </p:nvSpPr>
        <p:spPr bwMode="auto">
          <a:xfrm>
            <a:off x="101600" y="466725"/>
            <a:ext cx="4062413" cy="461963"/>
          </a:xfrm>
          <a:prstGeom prst="rect">
            <a:avLst/>
          </a:prstGeom>
          <a:solidFill>
            <a:schemeClr val="bg1"/>
          </a:solidFill>
          <a:ln w="9525">
            <a:solidFill>
              <a:schemeClr val="tx1"/>
            </a:solidFill>
            <a:miter lim="800000"/>
            <a:headEnd/>
            <a:tailEnd/>
          </a:ln>
          <a:effectLst>
            <a:outerShdw blurRad="50800" dist="101600" dir="2700000" algn="tl" rotWithShape="0">
              <a:srgbClr val="808080">
                <a:alpha val="42999"/>
              </a:srgbClr>
            </a:outerShdw>
          </a:effectLst>
        </p:spPr>
        <p:txBody>
          <a:bodyPr wrap="none">
            <a:spAutoFit/>
          </a:bodyPr>
          <a:lstStyle/>
          <a:p>
            <a:pPr eaLnBrk="1" hangingPunct="1">
              <a:defRPr/>
            </a:pPr>
            <a:r>
              <a:rPr lang="en-US" dirty="0">
                <a:latin typeface="Arial" charset="0"/>
                <a:ea typeface="ＭＳ Ｐゴシック" charset="0"/>
                <a:cs typeface="ＭＳ Ｐゴシック" charset="0"/>
              </a:rPr>
              <a:t>www.centeroninstruction.org</a:t>
            </a:r>
          </a:p>
        </p:txBody>
      </p:sp>
      <p:pic>
        <p:nvPicPr>
          <p:cNvPr id="5" name="Picture 4">
            <a:extLst>
              <a:ext uri="{FF2B5EF4-FFF2-40B4-BE49-F238E27FC236}">
                <a16:creationId xmlns:a16="http://schemas.microsoft.com/office/drawing/2014/main" id="{D973E195-7C45-2C4C-ED64-FC9723811D79}"/>
              </a:ext>
            </a:extLst>
          </p:cNvPr>
          <p:cNvPicPr>
            <a:picLocks noChangeAspect="1"/>
          </p:cNvPicPr>
          <p:nvPr/>
        </p:nvPicPr>
        <p:blipFill>
          <a:blip r:embed="rId4"/>
          <a:srcRect/>
          <a:stretch>
            <a:fillRect/>
          </a:stretch>
        </p:blipFill>
        <p:spPr bwMode="auto">
          <a:xfrm>
            <a:off x="4495800" y="457200"/>
            <a:ext cx="4267200" cy="5524500"/>
          </a:xfrm>
          <a:prstGeom prst="rect">
            <a:avLst/>
          </a:prstGeom>
          <a:noFill/>
          <a:ln w="9525">
            <a:solidFill>
              <a:schemeClr val="tx1"/>
            </a:solidFill>
            <a:miter lim="800000"/>
            <a:headEnd/>
            <a:tailEnd/>
          </a:ln>
          <a:effectLst>
            <a:outerShdw blurRad="50800" dist="101600" dir="2700000" algn="tl" rotWithShape="0">
              <a:srgbClr val="808080">
                <a:alpha val="42999"/>
              </a:srgbClr>
            </a:outerShdw>
          </a:effectLst>
        </p:spPr>
      </p:pic>
      <p:sp>
        <p:nvSpPr>
          <p:cNvPr id="6" name="Rectangle 5">
            <a:extLst>
              <a:ext uri="{FF2B5EF4-FFF2-40B4-BE49-F238E27FC236}">
                <a16:creationId xmlns:a16="http://schemas.microsoft.com/office/drawing/2014/main" id="{59CC486E-C923-B910-1E50-0A0BAA3B00AF}"/>
              </a:ext>
            </a:extLst>
          </p:cNvPr>
          <p:cNvSpPr>
            <a:spLocks noChangeArrowheads="1"/>
          </p:cNvSpPr>
          <p:nvPr/>
        </p:nvSpPr>
        <p:spPr bwMode="auto">
          <a:xfrm>
            <a:off x="4214813" y="4278313"/>
            <a:ext cx="3676650" cy="400050"/>
          </a:xfrm>
          <a:prstGeom prst="rect">
            <a:avLst/>
          </a:prstGeom>
          <a:solidFill>
            <a:schemeClr val="bg1"/>
          </a:solidFill>
          <a:ln w="9525">
            <a:solidFill>
              <a:schemeClr val="tx1"/>
            </a:solidFill>
            <a:miter lim="800000"/>
            <a:headEnd/>
            <a:tailEnd/>
          </a:ln>
          <a:effectLst>
            <a:outerShdw blurRad="50800" dist="88900" dir="2700000" algn="tl" rotWithShape="0">
              <a:srgbClr val="808080">
                <a:alpha val="42999"/>
              </a:srgbClr>
            </a:outerShdw>
          </a:effectLst>
        </p:spPr>
        <p:txBody>
          <a:bodyPr wrap="none">
            <a:spAutoFit/>
          </a:bodyPr>
          <a:lstStyle/>
          <a:p>
            <a:pPr eaLnBrk="1" hangingPunct="1">
              <a:defRPr/>
            </a:pPr>
            <a:r>
              <a:rPr lang="en-US" sz="2000" dirty="0">
                <a:latin typeface="Arial" charset="0"/>
                <a:ea typeface="ＭＳ Ｐゴシック" charset="0"/>
                <a:cs typeface="ＭＳ Ｐゴシック" charset="0"/>
              </a:rPr>
              <a:t>www.ed.gov/pubs/</a:t>
            </a:r>
            <a:r>
              <a:rPr lang="en-US" sz="2000" dirty="0" err="1">
                <a:latin typeface="Arial" charset="0"/>
                <a:ea typeface="ＭＳ Ｐゴシック" charset="0"/>
                <a:cs typeface="ＭＳ Ｐゴシック" charset="0"/>
              </a:rPr>
              <a:t>edpubs.html</a:t>
            </a:r>
            <a:endParaRPr lang="en-US" sz="2000" dirty="0">
              <a:latin typeface="Arial" charset="0"/>
              <a:ea typeface="ＭＳ Ｐゴシック" charset="0"/>
              <a:cs typeface="ＭＳ Ｐゴシック"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Brain Rules.tiff">
            <a:extLst>
              <a:ext uri="{FF2B5EF4-FFF2-40B4-BE49-F238E27FC236}">
                <a16:creationId xmlns:a16="http://schemas.microsoft.com/office/drawing/2014/main" id="{88974058-1BED-2AF5-D079-1212CE962C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1435100"/>
            <a:ext cx="25384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rganizing Instruction Guide.tiff">
            <a:extLst>
              <a:ext uri="{FF2B5EF4-FFF2-40B4-BE49-F238E27FC236}">
                <a16:creationId xmlns:a16="http://schemas.microsoft.com/office/drawing/2014/main" id="{F5B514B8-6EBF-A3B8-07D9-C43C947E5919}"/>
              </a:ext>
            </a:extLst>
          </p:cNvPr>
          <p:cNvPicPr>
            <a:picLocks noChangeAspect="1"/>
          </p:cNvPicPr>
          <p:nvPr/>
        </p:nvPicPr>
        <p:blipFill>
          <a:blip r:embed="rId3"/>
          <a:srcRect/>
          <a:stretch>
            <a:fillRect/>
          </a:stretch>
        </p:blipFill>
        <p:spPr bwMode="auto">
          <a:xfrm>
            <a:off x="609600" y="881063"/>
            <a:ext cx="3968750" cy="5091112"/>
          </a:xfrm>
          <a:prstGeom prst="rect">
            <a:avLst/>
          </a:prstGeom>
          <a:noFill/>
          <a:ln w="9525">
            <a:solidFill>
              <a:schemeClr val="tx1"/>
            </a:solidFill>
            <a:miter lim="800000"/>
            <a:headEnd/>
            <a:tailEnd/>
          </a:ln>
          <a:effectLst>
            <a:outerShdw blurRad="50800" dist="63500" dir="2700000" algn="tl" rotWithShape="0">
              <a:srgbClr val="808080">
                <a:alpha val="42999"/>
              </a:srgbClr>
            </a:outerShdw>
          </a:effectLst>
        </p:spPr>
      </p:pic>
      <p:sp>
        <p:nvSpPr>
          <p:cNvPr id="40963" name="TextBox 6">
            <a:extLst>
              <a:ext uri="{FF2B5EF4-FFF2-40B4-BE49-F238E27FC236}">
                <a16:creationId xmlns:a16="http://schemas.microsoft.com/office/drawing/2014/main" id="{3F95BE54-E39E-170D-C7D0-2765C0196E80}"/>
              </a:ext>
            </a:extLst>
          </p:cNvPr>
          <p:cNvSpPr txBox="1">
            <a:spLocks noChangeArrowheads="1"/>
          </p:cNvSpPr>
          <p:nvPr/>
        </p:nvSpPr>
        <p:spPr bwMode="auto">
          <a:xfrm>
            <a:off x="2635250" y="819150"/>
            <a:ext cx="5022850" cy="400050"/>
          </a:xfrm>
          <a:prstGeom prst="rect">
            <a:avLst/>
          </a:prstGeom>
          <a:solidFill>
            <a:schemeClr val="bg1"/>
          </a:solidFill>
          <a:ln w="9525">
            <a:solidFill>
              <a:schemeClr val="tx1"/>
            </a:solidFill>
            <a:miter lim="800000"/>
            <a:headEnd/>
            <a:tailEnd/>
          </a:ln>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0"/>
              <a:t>You can access this from http:/ncer.ed.gov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Box 3">
            <a:extLst>
              <a:ext uri="{FF2B5EF4-FFF2-40B4-BE49-F238E27FC236}">
                <a16:creationId xmlns:a16="http://schemas.microsoft.com/office/drawing/2014/main" id="{BA12CA33-AD8D-56F6-EEAB-4ED48BD05155}"/>
              </a:ext>
            </a:extLst>
          </p:cNvPr>
          <p:cNvSpPr txBox="1">
            <a:spLocks noChangeArrowheads="1"/>
          </p:cNvSpPr>
          <p:nvPr/>
        </p:nvSpPr>
        <p:spPr bwMode="auto">
          <a:xfrm>
            <a:off x="536575" y="2373313"/>
            <a:ext cx="8204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0"/>
              <a:t>Morgan, P. L., Farkas, G., &amp; Maczuga, S., (2014). Which instructional practices most help first-grade students with and without mathematics difficulties? </a:t>
            </a:r>
            <a:r>
              <a:rPr lang="en-US" altLang="en-US" sz="1400" b="0" i="1"/>
              <a:t>Educational Evaluation and Policy Analysis, 20</a:t>
            </a:r>
            <a:r>
              <a:rPr lang="en-US" altLang="en-US" sz="1400" b="0"/>
              <a:t>, 1-22. doi: 10.3102/0162373714536608</a:t>
            </a:r>
          </a:p>
        </p:txBody>
      </p:sp>
      <p:sp>
        <p:nvSpPr>
          <p:cNvPr id="41986" name="TextBox 4">
            <a:extLst>
              <a:ext uri="{FF2B5EF4-FFF2-40B4-BE49-F238E27FC236}">
                <a16:creationId xmlns:a16="http://schemas.microsoft.com/office/drawing/2014/main" id="{CE4B093D-F444-61F8-13B0-3115F44F5158}"/>
              </a:ext>
            </a:extLst>
          </p:cNvPr>
          <p:cNvSpPr txBox="1">
            <a:spLocks noChangeArrowheads="1"/>
          </p:cNvSpPr>
          <p:nvPr/>
        </p:nvSpPr>
        <p:spPr bwMode="auto">
          <a:xfrm>
            <a:off x="561975" y="1076325"/>
            <a:ext cx="832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0"/>
              <a:t>Butterworth, B., Varma, S., &amp; Laurillard, D. (2011). Dyscalculia: From brain to education. </a:t>
            </a:r>
            <a:r>
              <a:rPr lang="en-US" altLang="en-US" sz="1400" b="0" i="1"/>
              <a:t>Science, 332, </a:t>
            </a:r>
          </a:p>
          <a:p>
            <a:pPr eaLnBrk="1" hangingPunct="1">
              <a:spcBef>
                <a:spcPct val="0"/>
              </a:spcBef>
              <a:buClrTx/>
              <a:buFontTx/>
              <a:buNone/>
            </a:pPr>
            <a:r>
              <a:rPr lang="en-US" altLang="en-US" sz="1400" b="0"/>
              <a:t>      1049-1053. doi: 10.1126/science.1201536</a:t>
            </a:r>
            <a:endParaRPr lang="en-US" altLang="en-US" sz="1400" b="0" i="1"/>
          </a:p>
        </p:txBody>
      </p:sp>
      <p:sp>
        <p:nvSpPr>
          <p:cNvPr id="7" name="TextBox 6">
            <a:extLst>
              <a:ext uri="{FF2B5EF4-FFF2-40B4-BE49-F238E27FC236}">
                <a16:creationId xmlns:a16="http://schemas.microsoft.com/office/drawing/2014/main" id="{7AECC099-CFB4-1D92-DCF8-43CC97CAEAA3}"/>
              </a:ext>
            </a:extLst>
          </p:cNvPr>
          <p:cNvSpPr txBox="1">
            <a:spLocks noChangeArrowheads="1"/>
          </p:cNvSpPr>
          <p:nvPr/>
        </p:nvSpPr>
        <p:spPr bwMode="auto">
          <a:xfrm>
            <a:off x="328613" y="4856163"/>
            <a:ext cx="8048625" cy="1570037"/>
          </a:xfrm>
          <a:prstGeom prst="rect">
            <a:avLst/>
          </a:prstGeom>
          <a:solidFill>
            <a:srgbClr val="DAEDEF"/>
          </a:solidFill>
          <a:ln w="9525">
            <a:solidFill>
              <a:srgbClr val="000090"/>
            </a:solidFill>
            <a:miter lim="800000"/>
            <a:headEnd/>
            <a:tailEnd/>
          </a:ln>
          <a:effectLst>
            <a:outerShdw blurRad="50800" dist="101600" dir="2700000" algn="tl" rotWithShape="0">
              <a:srgbClr val="808080">
                <a:alpha val="42999"/>
              </a:srgbClr>
            </a:outerShdw>
          </a:effectLst>
        </p:spPr>
        <p:txBody>
          <a:bodyPr>
            <a:spAutoFit/>
          </a:bodyPr>
          <a:lstStyle/>
          <a:p>
            <a:pPr eaLnBrk="1" hangingPunct="1">
              <a:defRPr/>
            </a:pPr>
            <a:r>
              <a:rPr lang="en-US" dirty="0">
                <a:latin typeface="Arial" charset="0"/>
                <a:ea typeface="ＭＳ Ｐゴシック" charset="0"/>
                <a:cs typeface="ＭＳ Ｐゴシック" charset="0"/>
              </a:rPr>
              <a:t>How can you get the most out of these sources?</a:t>
            </a:r>
          </a:p>
          <a:p>
            <a:pPr eaLnBrk="1" hangingPunct="1">
              <a:defRPr/>
            </a:pPr>
            <a:endParaRPr lang="en-US" dirty="0">
              <a:latin typeface="Arial" charset="0"/>
              <a:ea typeface="ＭＳ Ｐゴシック" charset="0"/>
              <a:cs typeface="ＭＳ Ｐゴシック" charset="0"/>
            </a:endParaRPr>
          </a:p>
          <a:p>
            <a:pPr eaLnBrk="1" hangingPunct="1">
              <a:defRPr/>
            </a:pPr>
            <a:r>
              <a:rPr lang="en-US" b="1" dirty="0">
                <a:solidFill>
                  <a:srgbClr val="0000FF"/>
                </a:solidFill>
                <a:latin typeface="Arial" charset="0"/>
                <a:ea typeface="ＭＳ Ｐゴシック" charset="0"/>
                <a:cs typeface="ＭＳ Ｐゴシック" charset="0"/>
              </a:rPr>
              <a:t>http://dx.doi.org/</a:t>
            </a:r>
            <a:r>
              <a:rPr lang="en-US" dirty="0">
                <a:latin typeface="Arial" charset="0"/>
                <a:ea typeface="ＭＳ Ｐゴシック" charset="0"/>
                <a:cs typeface="ＭＳ Ｐゴシック" charset="0"/>
              </a:rPr>
              <a:t>10.3102/0162373714536608</a:t>
            </a:r>
          </a:p>
          <a:p>
            <a:pPr eaLnBrk="1" hangingPunct="1">
              <a:defRPr/>
            </a:pPr>
            <a:endParaRPr lang="en-US" b="1" dirty="0">
              <a:solidFill>
                <a:srgbClr val="0000FF"/>
              </a:solidFill>
              <a:latin typeface="Arial" charset="0"/>
              <a:ea typeface="ＭＳ Ｐゴシック" charset="0"/>
              <a:cs typeface="ＭＳ Ｐゴシック" charset="0"/>
            </a:endParaRPr>
          </a:p>
        </p:txBody>
      </p:sp>
      <p:sp>
        <p:nvSpPr>
          <p:cNvPr id="41988" name="TextBox 2">
            <a:extLst>
              <a:ext uri="{FF2B5EF4-FFF2-40B4-BE49-F238E27FC236}">
                <a16:creationId xmlns:a16="http://schemas.microsoft.com/office/drawing/2014/main" id="{C9CBDA23-A0FB-14A1-471F-6CB7092BCD04}"/>
              </a:ext>
            </a:extLst>
          </p:cNvPr>
          <p:cNvSpPr txBox="1">
            <a:spLocks noChangeArrowheads="1"/>
          </p:cNvSpPr>
          <p:nvPr/>
        </p:nvSpPr>
        <p:spPr bwMode="auto">
          <a:xfrm>
            <a:off x="504825" y="3251200"/>
            <a:ext cx="8423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0"/>
              <a:t>Price, G. G., &amp; Ansari, D. (2013). Dyscalculia: Characteristics, causes, and treatments. </a:t>
            </a:r>
            <a:r>
              <a:rPr lang="en-US" altLang="en-US" sz="1400" b="0" i="1"/>
              <a:t>Numeracy, 6 </a:t>
            </a:r>
            <a:r>
              <a:rPr lang="en-US" altLang="en-US" sz="1400" b="0"/>
              <a:t>(1),</a:t>
            </a:r>
          </a:p>
          <a:p>
            <a:pPr eaLnBrk="1" hangingPunct="1">
              <a:spcBef>
                <a:spcPct val="0"/>
              </a:spcBef>
              <a:buClrTx/>
              <a:buFontTx/>
              <a:buNone/>
            </a:pPr>
            <a:r>
              <a:rPr lang="en-US" altLang="en-US" sz="1400" b="0"/>
              <a:t>       1-16. doi: 10.5038/1936-4660.6.1.2</a:t>
            </a:r>
          </a:p>
          <a:p>
            <a:pPr eaLnBrk="1" hangingPunct="1">
              <a:spcBef>
                <a:spcPct val="0"/>
              </a:spcBef>
              <a:buClrTx/>
              <a:buFontTx/>
              <a:buNone/>
            </a:pPr>
            <a:endParaRPr lang="en-US" altLang="en-US" sz="1400" b="0"/>
          </a:p>
          <a:p>
            <a:pPr eaLnBrk="1" hangingPunct="1">
              <a:spcBef>
                <a:spcPct val="0"/>
              </a:spcBef>
              <a:buClrTx/>
              <a:buFontTx/>
              <a:buNone/>
            </a:pPr>
            <a:r>
              <a:rPr lang="en-US" altLang="en-US" sz="1400" b="0"/>
              <a:t>Swanson, L., &amp; Sachse-Lee, C. (2000). A Meta-analysis of single-subject-design intervention research</a:t>
            </a:r>
          </a:p>
          <a:p>
            <a:pPr eaLnBrk="1" hangingPunct="1">
              <a:spcBef>
                <a:spcPct val="0"/>
              </a:spcBef>
              <a:buClrTx/>
              <a:buFontTx/>
              <a:buNone/>
            </a:pPr>
            <a:r>
              <a:rPr lang="en-US" altLang="en-US" sz="1400" b="0"/>
              <a:t>       for students with LD. </a:t>
            </a:r>
            <a:r>
              <a:rPr lang="en-US" altLang="en-US" sz="1400" b="0" i="1"/>
              <a:t>Journal of Learning Disabilities, 34 </a:t>
            </a:r>
            <a:r>
              <a:rPr lang="en-US" altLang="en-US" sz="1400" b="0"/>
              <a:t>(2), 114-136. doi: 10.1177/002221940003</a:t>
            </a:r>
          </a:p>
          <a:p>
            <a:pPr eaLnBrk="1" hangingPunct="1">
              <a:spcBef>
                <a:spcPct val="0"/>
              </a:spcBef>
              <a:buClrTx/>
              <a:buFontTx/>
              <a:buNone/>
            </a:pPr>
            <a:r>
              <a:rPr lang="en-US" altLang="en-US" sz="1400" b="0"/>
              <a:t>       300201</a:t>
            </a:r>
          </a:p>
        </p:txBody>
      </p:sp>
      <p:sp>
        <p:nvSpPr>
          <p:cNvPr id="5" name="Bent Arrow 4">
            <a:extLst>
              <a:ext uri="{FF2B5EF4-FFF2-40B4-BE49-F238E27FC236}">
                <a16:creationId xmlns:a16="http://schemas.microsoft.com/office/drawing/2014/main" id="{E5894AC0-1B88-0273-46AC-BE4F5B2EC49E}"/>
              </a:ext>
            </a:extLst>
          </p:cNvPr>
          <p:cNvSpPr>
            <a:spLocks/>
          </p:cNvSpPr>
          <p:nvPr/>
        </p:nvSpPr>
        <p:spPr bwMode="auto">
          <a:xfrm rot="5400000">
            <a:off x="3530600" y="3886200"/>
            <a:ext cx="2654300" cy="596900"/>
          </a:xfrm>
          <a:custGeom>
            <a:avLst/>
            <a:gdLst>
              <a:gd name="T0" fmla="*/ 0 w 2654300"/>
              <a:gd name="T1" fmla="*/ 596900 h 596900"/>
              <a:gd name="T2" fmla="*/ 0 w 2654300"/>
              <a:gd name="T3" fmla="*/ 330071 h 596900"/>
              <a:gd name="T4" fmla="*/ 261144 w 2654300"/>
              <a:gd name="T5" fmla="*/ 68927 h 596900"/>
              <a:gd name="T6" fmla="*/ 2505075 w 2654300"/>
              <a:gd name="T7" fmla="*/ 68927 h 596900"/>
              <a:gd name="T8" fmla="*/ 2505075 w 2654300"/>
              <a:gd name="T9" fmla="*/ 0 h 596900"/>
              <a:gd name="T10" fmla="*/ 2654300 w 2654300"/>
              <a:gd name="T11" fmla="*/ 149225 h 596900"/>
              <a:gd name="T12" fmla="*/ 2505075 w 2654300"/>
              <a:gd name="T13" fmla="*/ 298450 h 596900"/>
              <a:gd name="T14" fmla="*/ 2505075 w 2654300"/>
              <a:gd name="T15" fmla="*/ 229523 h 596900"/>
              <a:gd name="T16" fmla="*/ 261144 w 2654300"/>
              <a:gd name="T17" fmla="*/ 229523 h 596900"/>
              <a:gd name="T18" fmla="*/ 160596 w 2654300"/>
              <a:gd name="T19" fmla="*/ 330071 h 596900"/>
              <a:gd name="T20" fmla="*/ 160596 w 2654300"/>
              <a:gd name="T21" fmla="*/ 596900 h 596900"/>
              <a:gd name="T22" fmla="*/ 0 w 2654300"/>
              <a:gd name="T23" fmla="*/ 596900 h 5969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54300" h="596900">
                <a:moveTo>
                  <a:pt x="0" y="596900"/>
                </a:moveTo>
                <a:lnTo>
                  <a:pt x="0" y="330071"/>
                </a:lnTo>
                <a:cubicBezTo>
                  <a:pt x="0" y="185845"/>
                  <a:pt x="116918" y="68927"/>
                  <a:pt x="261144" y="68927"/>
                </a:cubicBezTo>
                <a:lnTo>
                  <a:pt x="2505075" y="68927"/>
                </a:lnTo>
                <a:lnTo>
                  <a:pt x="2505075" y="0"/>
                </a:lnTo>
                <a:lnTo>
                  <a:pt x="2654300" y="149225"/>
                </a:lnTo>
                <a:lnTo>
                  <a:pt x="2505075" y="298450"/>
                </a:lnTo>
                <a:lnTo>
                  <a:pt x="2505075" y="229523"/>
                </a:lnTo>
                <a:lnTo>
                  <a:pt x="261144" y="229523"/>
                </a:lnTo>
                <a:cubicBezTo>
                  <a:pt x="205613" y="229523"/>
                  <a:pt x="160596" y="274540"/>
                  <a:pt x="160596" y="330071"/>
                </a:cubicBezTo>
                <a:lnTo>
                  <a:pt x="160596" y="596900"/>
                </a:lnTo>
                <a:lnTo>
                  <a:pt x="0" y="596900"/>
                </a:lnTo>
                <a:close/>
              </a:path>
            </a:pathLst>
          </a:custGeom>
          <a:solidFill>
            <a:srgbClr val="FF0000"/>
          </a:solidFill>
          <a:ln>
            <a:noFill/>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41990" name="TextBox 5">
            <a:extLst>
              <a:ext uri="{FF2B5EF4-FFF2-40B4-BE49-F238E27FC236}">
                <a16:creationId xmlns:a16="http://schemas.microsoft.com/office/drawing/2014/main" id="{4F845B0E-2480-2E8D-F004-7ED2F33AE3B5}"/>
              </a:ext>
            </a:extLst>
          </p:cNvPr>
          <p:cNvSpPr txBox="1">
            <a:spLocks noChangeArrowheads="1"/>
          </p:cNvSpPr>
          <p:nvPr/>
        </p:nvSpPr>
        <p:spPr bwMode="auto">
          <a:xfrm>
            <a:off x="533400" y="1790700"/>
            <a:ext cx="793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0"/>
              <a:t>Geary, D. C. (2004). Mathematics and learning disabilities. </a:t>
            </a:r>
            <a:r>
              <a:rPr lang="en-US" altLang="en-US" sz="1400" b="0" i="1"/>
              <a:t>Journal of Learning Disabilities, 37 </a:t>
            </a:r>
            <a:r>
              <a:rPr lang="en-US" altLang="en-US" sz="1400" b="0"/>
              <a:t>(1),</a:t>
            </a:r>
          </a:p>
          <a:p>
            <a:pPr eaLnBrk="1" hangingPunct="1">
              <a:spcBef>
                <a:spcPct val="0"/>
              </a:spcBef>
              <a:buClrTx/>
              <a:buFontTx/>
              <a:buNone/>
            </a:pPr>
            <a:r>
              <a:rPr lang="en-US" altLang="en-US" sz="1400" b="0"/>
              <a:t>     4-15. doi: 10.1177/00222194040370010201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CFB099-1C46-CFA5-FA41-F18D3FBF4CA8}"/>
              </a:ext>
            </a:extLst>
          </p:cNvPr>
          <p:cNvPicPr>
            <a:picLocks noChangeAspect="1"/>
          </p:cNvPicPr>
          <p:nvPr/>
        </p:nvPicPr>
        <p:blipFill>
          <a:blip r:embed="rId2"/>
          <a:srcRect/>
          <a:stretch>
            <a:fillRect/>
          </a:stretch>
        </p:blipFill>
        <p:spPr bwMode="auto">
          <a:xfrm rot="1415144">
            <a:off x="2755900" y="850900"/>
            <a:ext cx="4246563" cy="6083300"/>
          </a:xfrm>
          <a:prstGeom prst="rect">
            <a:avLst/>
          </a:prstGeom>
          <a:noFill/>
          <a:ln w="9525">
            <a:solidFill>
              <a:schemeClr val="tx1"/>
            </a:solidFill>
            <a:miter lim="800000"/>
            <a:headEnd/>
            <a:tailEnd/>
          </a:ln>
          <a:effectLst>
            <a:outerShdw blurRad="50800" dist="88900" dir="2700000" algn="tl" rotWithShape="0">
              <a:srgbClr val="808080">
                <a:alpha val="42999"/>
              </a:srgbClr>
            </a:outerShdw>
          </a:effectLst>
        </p:spPr>
      </p:pic>
      <p:sp>
        <p:nvSpPr>
          <p:cNvPr id="43010" name="Rectangle 4">
            <a:extLst>
              <a:ext uri="{FF2B5EF4-FFF2-40B4-BE49-F238E27FC236}">
                <a16:creationId xmlns:a16="http://schemas.microsoft.com/office/drawing/2014/main" id="{DFC673FC-9D31-EE99-E4BD-540AAA0775CA}"/>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600" fill="hold"/>
                                        <p:tgtEl>
                                          <p:spTgt spid="2"/>
                                        </p:tgtEl>
                                        <p:attrNameLst>
                                          <p:attrName>ppt_x</p:attrName>
                                        </p:attrNameLst>
                                      </p:cBhvr>
                                      <p:tavLst>
                                        <p:tav tm="0">
                                          <p:val>
                                            <p:strVal val="#ppt_x"/>
                                          </p:val>
                                        </p:tav>
                                        <p:tav tm="100000">
                                          <p:val>
                                            <p:strVal val="#ppt_x"/>
                                          </p:val>
                                        </p:tav>
                                      </p:tavLst>
                                    </p:anim>
                                    <p:anim calcmode="lin" valueType="num">
                                      <p:cBhvr additive="base">
                                        <p:cTn id="8" dur="16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3">
            <a:extLst>
              <a:ext uri="{FF2B5EF4-FFF2-40B4-BE49-F238E27FC236}">
                <a16:creationId xmlns:a16="http://schemas.microsoft.com/office/drawing/2014/main" id="{E4157DE4-EF88-BA07-A5B3-38D0CDCCA21D}"/>
              </a:ext>
            </a:extLst>
          </p:cNvPr>
          <p:cNvSpPr txBox="1">
            <a:spLocks noChangeArrowheads="1"/>
          </p:cNvSpPr>
          <p:nvPr/>
        </p:nvSpPr>
        <p:spPr bwMode="auto">
          <a:xfrm>
            <a:off x="1854200" y="546100"/>
            <a:ext cx="4906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Morgan, Farkas, &amp; Maczuga, 2014</a:t>
            </a:r>
          </a:p>
          <a:p>
            <a:pPr eaLnBrk="1" hangingPunct="1">
              <a:spcBef>
                <a:spcPct val="0"/>
              </a:spcBef>
              <a:buClrTx/>
              <a:buFontTx/>
              <a:buNone/>
            </a:pPr>
            <a:r>
              <a:rPr lang="en-US" altLang="en-US" sz="2400" b="0"/>
              <a:t>              Research Study</a:t>
            </a:r>
          </a:p>
        </p:txBody>
      </p:sp>
      <p:sp>
        <p:nvSpPr>
          <p:cNvPr id="5" name="TextBox 4">
            <a:extLst>
              <a:ext uri="{FF2B5EF4-FFF2-40B4-BE49-F238E27FC236}">
                <a16:creationId xmlns:a16="http://schemas.microsoft.com/office/drawing/2014/main" id="{5214A288-FF1E-452D-35AA-22D5D82D9F13}"/>
              </a:ext>
            </a:extLst>
          </p:cNvPr>
          <p:cNvSpPr txBox="1">
            <a:spLocks noChangeArrowheads="1"/>
          </p:cNvSpPr>
          <p:nvPr/>
        </p:nvSpPr>
        <p:spPr bwMode="auto">
          <a:xfrm>
            <a:off x="635000" y="1612900"/>
            <a:ext cx="802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en-US" altLang="en-US" sz="2400" b="0"/>
              <a:t>Student participants were divided as MD or non-MD</a:t>
            </a:r>
          </a:p>
        </p:txBody>
      </p:sp>
      <p:sp>
        <p:nvSpPr>
          <p:cNvPr id="6" name="TextBox 5">
            <a:extLst>
              <a:ext uri="{FF2B5EF4-FFF2-40B4-BE49-F238E27FC236}">
                <a16:creationId xmlns:a16="http://schemas.microsoft.com/office/drawing/2014/main" id="{698C44B7-C687-08F4-24B3-DB00A3373F98}"/>
              </a:ext>
            </a:extLst>
          </p:cNvPr>
          <p:cNvSpPr txBox="1">
            <a:spLocks noChangeArrowheads="1"/>
          </p:cNvSpPr>
          <p:nvPr/>
        </p:nvSpPr>
        <p:spPr bwMode="auto">
          <a:xfrm>
            <a:off x="609600" y="3797300"/>
            <a:ext cx="578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en-US" altLang="en-US" sz="2400" b="0"/>
              <a:t>Examined student trajectories/growth </a:t>
            </a:r>
          </a:p>
        </p:txBody>
      </p:sp>
      <p:sp>
        <p:nvSpPr>
          <p:cNvPr id="8" name="TextBox 7">
            <a:extLst>
              <a:ext uri="{FF2B5EF4-FFF2-40B4-BE49-F238E27FC236}">
                <a16:creationId xmlns:a16="http://schemas.microsoft.com/office/drawing/2014/main" id="{A28AACA2-6AF9-A52C-635F-F7E4B365500B}"/>
              </a:ext>
            </a:extLst>
          </p:cNvPr>
          <p:cNvSpPr txBox="1">
            <a:spLocks noChangeArrowheads="1"/>
          </p:cNvSpPr>
          <p:nvPr/>
        </p:nvSpPr>
        <p:spPr bwMode="auto">
          <a:xfrm>
            <a:off x="1993900" y="21971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22433"/>
                </a:solidFill>
              </a:rPr>
              <a:t>Students with MD:       </a:t>
            </a:r>
            <a:r>
              <a:rPr lang="en-US" altLang="en-US" sz="2400" b="0" i="1">
                <a:solidFill>
                  <a:srgbClr val="822433"/>
                </a:solidFill>
              </a:rPr>
              <a:t>n</a:t>
            </a:r>
            <a:r>
              <a:rPr lang="en-US" altLang="en-US" sz="2400" b="0">
                <a:solidFill>
                  <a:srgbClr val="822433"/>
                </a:solidFill>
              </a:rPr>
              <a:t> = 2,486 </a:t>
            </a:r>
          </a:p>
        </p:txBody>
      </p:sp>
      <p:sp>
        <p:nvSpPr>
          <p:cNvPr id="9" name="TextBox 8">
            <a:extLst>
              <a:ext uri="{FF2B5EF4-FFF2-40B4-BE49-F238E27FC236}">
                <a16:creationId xmlns:a16="http://schemas.microsoft.com/office/drawing/2014/main" id="{581BEFA1-FA35-35FE-5D0D-E491C8B5B6E2}"/>
              </a:ext>
            </a:extLst>
          </p:cNvPr>
          <p:cNvSpPr txBox="1">
            <a:spLocks noChangeArrowheads="1"/>
          </p:cNvSpPr>
          <p:nvPr/>
        </p:nvSpPr>
        <p:spPr bwMode="auto">
          <a:xfrm>
            <a:off x="1993900" y="2667000"/>
            <a:ext cx="537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22433"/>
                </a:solidFill>
              </a:rPr>
              <a:t>Students without MD:  </a:t>
            </a:r>
            <a:r>
              <a:rPr lang="en-US" altLang="en-US" sz="2400" b="0" i="1">
                <a:solidFill>
                  <a:srgbClr val="822433"/>
                </a:solidFill>
              </a:rPr>
              <a:t>n</a:t>
            </a:r>
            <a:r>
              <a:rPr lang="en-US" altLang="en-US" sz="2400" b="0">
                <a:solidFill>
                  <a:srgbClr val="822433"/>
                </a:solidFill>
              </a:rPr>
              <a:t> = 10,907</a:t>
            </a:r>
          </a:p>
        </p:txBody>
      </p:sp>
      <p:sp>
        <p:nvSpPr>
          <p:cNvPr id="10" name="TextBox 9">
            <a:extLst>
              <a:ext uri="{FF2B5EF4-FFF2-40B4-BE49-F238E27FC236}">
                <a16:creationId xmlns:a16="http://schemas.microsoft.com/office/drawing/2014/main" id="{C8707805-1470-76C3-8C9D-62B1A7DB25CA}"/>
              </a:ext>
            </a:extLst>
          </p:cNvPr>
          <p:cNvSpPr txBox="1">
            <a:spLocks noChangeArrowheads="1"/>
          </p:cNvSpPr>
          <p:nvPr/>
        </p:nvSpPr>
        <p:spPr bwMode="auto">
          <a:xfrm>
            <a:off x="1993900" y="3162300"/>
            <a:ext cx="4992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22433"/>
                </a:solidFill>
              </a:rPr>
              <a:t>3,635 classrooms in 1,338 schools</a:t>
            </a:r>
          </a:p>
        </p:txBody>
      </p:sp>
      <p:sp>
        <p:nvSpPr>
          <p:cNvPr id="44039" name="TextBox 10">
            <a:extLst>
              <a:ext uri="{FF2B5EF4-FFF2-40B4-BE49-F238E27FC236}">
                <a16:creationId xmlns:a16="http://schemas.microsoft.com/office/drawing/2014/main" id="{4DB3966A-9404-72AC-77C2-756CAEEB0779}"/>
              </a:ext>
            </a:extLst>
          </p:cNvPr>
          <p:cNvSpPr txBox="1">
            <a:spLocks noChangeArrowheads="1"/>
          </p:cNvSpPr>
          <p:nvPr/>
        </p:nvSpPr>
        <p:spPr bwMode="auto">
          <a:xfrm>
            <a:off x="317500" y="4432300"/>
            <a:ext cx="8701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0">
                <a:solidFill>
                  <a:srgbClr val="822433"/>
                </a:solidFill>
              </a:rPr>
              <a:t>Each of the 13,393 students received a large battery of tests:</a:t>
            </a:r>
          </a:p>
          <a:p>
            <a:pPr eaLnBrk="1" hangingPunct="1">
              <a:spcBef>
                <a:spcPct val="0"/>
              </a:spcBef>
              <a:buClrTx/>
              <a:buFontTx/>
              <a:buNone/>
            </a:pPr>
            <a:r>
              <a:rPr lang="en-US" altLang="en-US" sz="2000" b="0" i="1">
                <a:solidFill>
                  <a:srgbClr val="822433"/>
                </a:solidFill>
              </a:rPr>
              <a:t>Math achievement tests, reading achievement tests, Learning-related </a:t>
            </a:r>
          </a:p>
          <a:p>
            <a:pPr eaLnBrk="1" hangingPunct="1">
              <a:spcBef>
                <a:spcPct val="0"/>
              </a:spcBef>
              <a:buClrTx/>
              <a:buFontTx/>
              <a:buNone/>
            </a:pPr>
            <a:r>
              <a:rPr lang="en-US" altLang="en-US" sz="2000" b="0" i="1">
                <a:solidFill>
                  <a:srgbClr val="822433"/>
                </a:solidFill>
              </a:rPr>
              <a:t>Behaviour measures (ie. attention, persistence), School/family/student and</a:t>
            </a:r>
          </a:p>
          <a:p>
            <a:pPr eaLnBrk="1" hangingPunct="1">
              <a:spcBef>
                <a:spcPct val="0"/>
              </a:spcBef>
              <a:buClrTx/>
              <a:buFontTx/>
              <a:buNone/>
            </a:pPr>
            <a:r>
              <a:rPr lang="en-US" altLang="en-US" sz="2000" b="0" i="1">
                <a:solidFill>
                  <a:srgbClr val="822433"/>
                </a:solidFill>
              </a:rPr>
              <a:t>classroom variables too.</a:t>
            </a:r>
            <a:endParaRPr lang="en-US" altLang="en-US" sz="2400" b="0" i="1">
              <a:solidFill>
                <a:srgbClr val="8224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3">
            <a:extLst>
              <a:ext uri="{FF2B5EF4-FFF2-40B4-BE49-F238E27FC236}">
                <a16:creationId xmlns:a16="http://schemas.microsoft.com/office/drawing/2014/main" id="{7AF05717-1F21-0C8F-B32A-F1F51C2AC033}"/>
              </a:ext>
            </a:extLst>
          </p:cNvPr>
          <p:cNvSpPr txBox="1">
            <a:spLocks noChangeArrowheads="1"/>
          </p:cNvSpPr>
          <p:nvPr/>
        </p:nvSpPr>
        <p:spPr bwMode="auto">
          <a:xfrm>
            <a:off x="3416300" y="635000"/>
            <a:ext cx="166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Results</a:t>
            </a:r>
          </a:p>
        </p:txBody>
      </p:sp>
      <p:sp>
        <p:nvSpPr>
          <p:cNvPr id="5" name="TextBox 4">
            <a:extLst>
              <a:ext uri="{FF2B5EF4-FFF2-40B4-BE49-F238E27FC236}">
                <a16:creationId xmlns:a16="http://schemas.microsoft.com/office/drawing/2014/main" id="{5B3A474F-1EF1-18BC-9B32-318ED0C5FE90}"/>
              </a:ext>
            </a:extLst>
          </p:cNvPr>
          <p:cNvSpPr txBox="1">
            <a:spLocks noChangeArrowheads="1"/>
          </p:cNvSpPr>
          <p:nvPr/>
        </p:nvSpPr>
        <p:spPr bwMode="auto">
          <a:xfrm>
            <a:off x="622300" y="1320800"/>
            <a:ext cx="793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What sort of teaching practices caused students with MD</a:t>
            </a:r>
          </a:p>
          <a:p>
            <a:pPr eaLnBrk="1" hangingPunct="1">
              <a:spcBef>
                <a:spcPct val="0"/>
              </a:spcBef>
              <a:buClrTx/>
              <a:buFontTx/>
              <a:buNone/>
            </a:pPr>
            <a:r>
              <a:rPr lang="en-US" altLang="en-US" sz="2400" b="0"/>
              <a:t>to experience the greatest degree of growth?</a:t>
            </a:r>
          </a:p>
        </p:txBody>
      </p:sp>
      <p:sp>
        <p:nvSpPr>
          <p:cNvPr id="11" name="TextBox 10">
            <a:extLst>
              <a:ext uri="{FF2B5EF4-FFF2-40B4-BE49-F238E27FC236}">
                <a16:creationId xmlns:a16="http://schemas.microsoft.com/office/drawing/2014/main" id="{9D7C4318-1E3A-B4AF-14E7-19E6BCD57A16}"/>
              </a:ext>
            </a:extLst>
          </p:cNvPr>
          <p:cNvSpPr txBox="1">
            <a:spLocks noChangeArrowheads="1"/>
          </p:cNvSpPr>
          <p:nvPr/>
        </p:nvSpPr>
        <p:spPr bwMode="auto">
          <a:xfrm>
            <a:off x="257175" y="2451100"/>
            <a:ext cx="8747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b="0">
                <a:solidFill>
                  <a:srgbClr val="0000FF"/>
                </a:solidFill>
              </a:rPr>
              <a:t>“Only teacher-directed instruction was significantly </a:t>
            </a:r>
          </a:p>
          <a:p>
            <a:pPr eaLnBrk="1" hangingPunct="1">
              <a:spcBef>
                <a:spcPct val="0"/>
              </a:spcBef>
              <a:buClrTx/>
              <a:buFontTx/>
              <a:buNone/>
            </a:pPr>
            <a:r>
              <a:rPr lang="en-US" altLang="en-US" sz="2800" b="0">
                <a:solidFill>
                  <a:srgbClr val="0000FF"/>
                </a:solidFill>
              </a:rPr>
              <a:t>associated with the achievement of students with MD”</a:t>
            </a:r>
          </a:p>
        </p:txBody>
      </p:sp>
      <p:sp>
        <p:nvSpPr>
          <p:cNvPr id="12" name="TextBox 11">
            <a:extLst>
              <a:ext uri="{FF2B5EF4-FFF2-40B4-BE49-F238E27FC236}">
                <a16:creationId xmlns:a16="http://schemas.microsoft.com/office/drawing/2014/main" id="{210AFC25-C046-B4C9-FB97-ABF4989E8C55}"/>
              </a:ext>
            </a:extLst>
          </p:cNvPr>
          <p:cNvSpPr txBox="1">
            <a:spLocks noChangeArrowheads="1"/>
          </p:cNvSpPr>
          <p:nvPr/>
        </p:nvSpPr>
        <p:spPr bwMode="auto">
          <a:xfrm>
            <a:off x="261938" y="3581400"/>
            <a:ext cx="87804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b="0">
                <a:solidFill>
                  <a:srgbClr val="0000FF"/>
                </a:solidFill>
              </a:rPr>
              <a:t>“The largest predicted effect for a specific instructional </a:t>
            </a:r>
          </a:p>
          <a:p>
            <a:pPr eaLnBrk="1" hangingPunct="1">
              <a:spcBef>
                <a:spcPct val="0"/>
              </a:spcBef>
              <a:buClrTx/>
              <a:buFontTx/>
              <a:buNone/>
            </a:pPr>
            <a:r>
              <a:rPr lang="en-US" altLang="en-US" sz="2800" b="0">
                <a:solidFill>
                  <a:srgbClr val="0000FF"/>
                </a:solidFill>
              </a:rPr>
              <a:t>practice was for routine practice and drill”</a:t>
            </a:r>
          </a:p>
        </p:txBody>
      </p:sp>
      <p:sp>
        <p:nvSpPr>
          <p:cNvPr id="13" name="TextBox 12">
            <a:extLst>
              <a:ext uri="{FF2B5EF4-FFF2-40B4-BE49-F238E27FC236}">
                <a16:creationId xmlns:a16="http://schemas.microsoft.com/office/drawing/2014/main" id="{A5EBE044-0E0A-E72C-5B05-A16E44268997}"/>
              </a:ext>
            </a:extLst>
          </p:cNvPr>
          <p:cNvSpPr txBox="1">
            <a:spLocks noChangeArrowheads="1"/>
          </p:cNvSpPr>
          <p:nvPr/>
        </p:nvSpPr>
        <p:spPr bwMode="auto">
          <a:xfrm>
            <a:off x="355600" y="4686300"/>
            <a:ext cx="8482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“Teachers may need to increase their use of teacher-directed</a:t>
            </a:r>
          </a:p>
          <a:p>
            <a:pPr eaLnBrk="1" hangingPunct="1">
              <a:spcBef>
                <a:spcPct val="0"/>
              </a:spcBef>
              <a:buClrTx/>
              <a:buFontTx/>
              <a:buNone/>
            </a:pPr>
            <a:r>
              <a:rPr lang="en-US" altLang="en-US" sz="2400" b="0"/>
              <a:t>instruction if they are to raise the mathematics achievement</a:t>
            </a:r>
          </a:p>
          <a:p>
            <a:pPr eaLnBrk="1" hangingPunct="1">
              <a:spcBef>
                <a:spcPct val="0"/>
              </a:spcBef>
              <a:buClrTx/>
              <a:buFontTx/>
              <a:buNone/>
            </a:pPr>
            <a:r>
              <a:rPr lang="en-US" altLang="en-US" sz="2400" b="0"/>
              <a:t>of students with MD.”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4">
            <a:extLst>
              <a:ext uri="{FF2B5EF4-FFF2-40B4-BE49-F238E27FC236}">
                <a16:creationId xmlns:a16="http://schemas.microsoft.com/office/drawing/2014/main" id="{BCF517B3-578D-5924-8F75-6968516A14E7}"/>
              </a:ext>
            </a:extLst>
          </p:cNvPr>
          <p:cNvSpPr txBox="1">
            <a:spLocks noChangeArrowheads="1"/>
          </p:cNvSpPr>
          <p:nvPr/>
        </p:nvSpPr>
        <p:spPr bwMode="auto">
          <a:xfrm>
            <a:off x="546100" y="1295400"/>
            <a:ext cx="5030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1.  Explicit Instruction </a:t>
            </a:r>
          </a:p>
        </p:txBody>
      </p:sp>
      <p:sp>
        <p:nvSpPr>
          <p:cNvPr id="6" name="TextBox 5">
            <a:extLst>
              <a:ext uri="{FF2B5EF4-FFF2-40B4-BE49-F238E27FC236}">
                <a16:creationId xmlns:a16="http://schemas.microsoft.com/office/drawing/2014/main" id="{57DE2323-0CFF-85FD-749D-F37852B762B6}"/>
              </a:ext>
            </a:extLst>
          </p:cNvPr>
          <p:cNvSpPr txBox="1">
            <a:spLocks noChangeArrowheads="1"/>
          </p:cNvSpPr>
          <p:nvPr/>
        </p:nvSpPr>
        <p:spPr bwMode="auto">
          <a:xfrm>
            <a:off x="774700" y="2044700"/>
            <a:ext cx="82375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“Explicit instruction that incorporates step by step-by-step,</a:t>
            </a:r>
          </a:p>
          <a:p>
            <a:pPr eaLnBrk="1" hangingPunct="1">
              <a:spcBef>
                <a:spcPct val="0"/>
              </a:spcBef>
              <a:buClrTx/>
              <a:buFontTx/>
              <a:buNone/>
            </a:pPr>
            <a:r>
              <a:rPr lang="en-US" altLang="en-US" sz="2400" b="0"/>
              <a:t>problem-specific instruction resulted in increased gains in</a:t>
            </a:r>
          </a:p>
          <a:p>
            <a:pPr eaLnBrk="1" hangingPunct="1">
              <a:spcBef>
                <a:spcPct val="0"/>
              </a:spcBef>
              <a:buClrTx/>
              <a:buFontTx/>
              <a:buNone/>
            </a:pPr>
            <a:r>
              <a:rPr lang="en-US" altLang="en-US" sz="2400" b="0"/>
              <a:t>math performance for LD students*”</a:t>
            </a:r>
          </a:p>
          <a:p>
            <a:pPr eaLnBrk="1" hangingPunct="1">
              <a:spcBef>
                <a:spcPct val="0"/>
              </a:spcBef>
              <a:buClrTx/>
              <a:buFontTx/>
              <a:buNone/>
            </a:pPr>
            <a:endParaRPr lang="en-US" altLang="en-US" sz="2400" b="0"/>
          </a:p>
          <a:p>
            <a:pPr eaLnBrk="1" hangingPunct="1">
              <a:spcBef>
                <a:spcPct val="0"/>
              </a:spcBef>
              <a:buClrTx/>
            </a:pPr>
            <a:r>
              <a:rPr lang="en-US" altLang="en-US" sz="2400" b="0"/>
              <a:t>Model and demonstrate out to the solution </a:t>
            </a:r>
          </a:p>
          <a:p>
            <a:pPr eaLnBrk="1" hangingPunct="1">
              <a:spcBef>
                <a:spcPct val="0"/>
              </a:spcBef>
              <a:buClrTx/>
            </a:pPr>
            <a:r>
              <a:rPr lang="en-US" altLang="en-US" sz="2400" b="0"/>
              <a:t>Verbalize explicitly your thought processes &amp; procedures</a:t>
            </a:r>
          </a:p>
          <a:p>
            <a:pPr eaLnBrk="1" hangingPunct="1">
              <a:spcBef>
                <a:spcPct val="0"/>
              </a:spcBef>
              <a:buClrTx/>
            </a:pPr>
            <a:r>
              <a:rPr lang="en-US" altLang="en-US" sz="2400" b="0"/>
              <a:t>Have the student verbalize every step</a:t>
            </a:r>
          </a:p>
        </p:txBody>
      </p:sp>
      <p:sp>
        <p:nvSpPr>
          <p:cNvPr id="46083" name="TextBox 6">
            <a:extLst>
              <a:ext uri="{FF2B5EF4-FFF2-40B4-BE49-F238E27FC236}">
                <a16:creationId xmlns:a16="http://schemas.microsoft.com/office/drawing/2014/main" id="{06B1BE5D-EEBA-39FD-7107-81CED7D5B8F5}"/>
              </a:ext>
            </a:extLst>
          </p:cNvPr>
          <p:cNvSpPr txBox="1">
            <a:spLocks noChangeArrowheads="1"/>
          </p:cNvSpPr>
          <p:nvPr/>
        </p:nvSpPr>
        <p:spPr bwMode="auto">
          <a:xfrm>
            <a:off x="723900" y="5562600"/>
            <a:ext cx="791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a:t>
            </a:r>
            <a:r>
              <a:rPr lang="en-US" altLang="en-US" sz="1800" b="0"/>
              <a:t>I apologize for lack of people-first language used in these research studies</a:t>
            </a:r>
          </a:p>
        </p:txBody>
      </p:sp>
      <p:sp>
        <p:nvSpPr>
          <p:cNvPr id="46084" name="Rectangle 4">
            <a:extLst>
              <a:ext uri="{FF2B5EF4-FFF2-40B4-BE49-F238E27FC236}">
                <a16:creationId xmlns:a16="http://schemas.microsoft.com/office/drawing/2014/main" id="{85522DF0-25C5-28A4-044A-2819280B5972}"/>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9" name="TextBox 8">
            <a:extLst>
              <a:ext uri="{FF2B5EF4-FFF2-40B4-BE49-F238E27FC236}">
                <a16:creationId xmlns:a16="http://schemas.microsoft.com/office/drawing/2014/main" id="{FECD3735-4424-8FA1-705A-1751987AFD50}"/>
              </a:ext>
            </a:extLst>
          </p:cNvPr>
          <p:cNvSpPr txBox="1"/>
          <p:nvPr/>
        </p:nvSpPr>
        <p:spPr>
          <a:xfrm>
            <a:off x="774700" y="4724400"/>
            <a:ext cx="7327900" cy="830263"/>
          </a:xfrm>
          <a:prstGeom prst="rect">
            <a:avLst/>
          </a:prstGeom>
          <a:noFill/>
        </p:spPr>
        <p:txBody>
          <a:bodyPr wrap="none">
            <a:spAutoFit/>
          </a:bodyPr>
          <a:lstStyle/>
          <a:p>
            <a:pPr marL="342900" indent="-342900" eaLnBrk="1" hangingPunct="1">
              <a:buFont typeface="Arial"/>
              <a:buChar char="•"/>
              <a:defRPr/>
            </a:pPr>
            <a:r>
              <a:rPr lang="en-US" dirty="0">
                <a:solidFill>
                  <a:srgbClr val="0000FF"/>
                </a:solidFill>
                <a:latin typeface="Arial" charset="0"/>
                <a:ea typeface="ＭＳ Ｐゴシック" charset="0"/>
                <a:cs typeface="ＭＳ Ｐゴシック" charset="0"/>
              </a:rPr>
              <a:t>Provide LOTS of practice and corrective feedback</a:t>
            </a:r>
          </a:p>
          <a:p>
            <a:pPr eaLnBrk="1" hangingPunct="1">
              <a:defRPr/>
            </a:pPr>
            <a:r>
              <a:rPr lang="en-US" dirty="0">
                <a:solidFill>
                  <a:srgbClr val="0000FF"/>
                </a:solidFill>
                <a:latin typeface="Arial" charset="0"/>
                <a:ea typeface="ＭＳ Ｐゴシック" charset="0"/>
                <a:cs typeface="ＭＳ Ｐゴシック" charset="0"/>
              </a:rPr>
              <a:t>    AND </a:t>
            </a:r>
            <a:r>
              <a:rPr lang="en-US" u="sng" dirty="0">
                <a:solidFill>
                  <a:srgbClr val="0000FF"/>
                </a:solidFill>
                <a:latin typeface="Arial" charset="0"/>
                <a:ea typeface="ＭＳ Ｐゴシック" charset="0"/>
                <a:cs typeface="ＭＳ Ｐゴシック" charset="0"/>
              </a:rPr>
              <a:t>corrected practice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2B43E83-7A62-FF74-C465-8D0D0EF9B9EF}"/>
              </a:ext>
            </a:extLst>
          </p:cNvPr>
          <p:cNvSpPr>
            <a:spLocks noGrp="1"/>
          </p:cNvSpPr>
          <p:nvPr>
            <p:ph type="title"/>
          </p:nvPr>
        </p:nvSpPr>
        <p:spPr>
          <a:xfrm>
            <a:off x="498475" y="274638"/>
            <a:ext cx="7556500" cy="660400"/>
          </a:xfrm>
        </p:spPr>
        <p:txBody>
          <a:bodyPr/>
          <a:lstStyle/>
          <a:p>
            <a:pPr>
              <a:defRPr/>
            </a:pPr>
            <a:r>
              <a:rPr lang="en-US" dirty="0">
                <a:latin typeface="+mn-lt"/>
                <a:cs typeface="Avenir Light"/>
              </a:rPr>
              <a:t>Worked Example Solutions</a:t>
            </a:r>
          </a:p>
        </p:txBody>
      </p:sp>
      <p:sp>
        <p:nvSpPr>
          <p:cNvPr id="47106" name="TextBox 3">
            <a:extLst>
              <a:ext uri="{FF2B5EF4-FFF2-40B4-BE49-F238E27FC236}">
                <a16:creationId xmlns:a16="http://schemas.microsoft.com/office/drawing/2014/main" id="{B680A691-FB69-6FE1-F4CB-7DB13510FADD}"/>
              </a:ext>
            </a:extLst>
          </p:cNvPr>
          <p:cNvSpPr txBox="1">
            <a:spLocks noChangeArrowheads="1"/>
          </p:cNvSpPr>
          <p:nvPr/>
        </p:nvSpPr>
        <p:spPr bwMode="auto">
          <a:xfrm>
            <a:off x="276225" y="935038"/>
            <a:ext cx="7696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b="0">
                <a:latin typeface="Century Gothic" panose="020B0502020202020204" pitchFamily="34" charset="0"/>
              </a:rPr>
              <a:t> “When teaching mathematical or science problem solving, we recommend that teachers interleave worked example solutions and</a:t>
            </a:r>
          </a:p>
          <a:p>
            <a:pPr eaLnBrk="1" hangingPunct="1">
              <a:spcBef>
                <a:spcPct val="0"/>
              </a:spcBef>
              <a:buClrTx/>
              <a:buFontTx/>
              <a:buNone/>
            </a:pPr>
            <a:r>
              <a:rPr lang="en-US" altLang="en-US" sz="1600" b="0">
                <a:latin typeface="Century Gothic" panose="020B0502020202020204" pitchFamily="34" charset="0"/>
              </a:rPr>
              <a:t>problem-solving exercises—literally alternating between worked examples demonstrating one possible solution path and problems that the student is asked to solve for himself or herself—because research has shown that this interleaving markedly enhances student learning.”</a:t>
            </a:r>
          </a:p>
        </p:txBody>
      </p:sp>
      <p:sp>
        <p:nvSpPr>
          <p:cNvPr id="47107" name="TextBox 4">
            <a:extLst>
              <a:ext uri="{FF2B5EF4-FFF2-40B4-BE49-F238E27FC236}">
                <a16:creationId xmlns:a16="http://schemas.microsoft.com/office/drawing/2014/main" id="{3AB21048-22E2-C759-AB8C-FDA1E8A4F23D}"/>
              </a:ext>
            </a:extLst>
          </p:cNvPr>
          <p:cNvSpPr txBox="1">
            <a:spLocks noChangeArrowheads="1"/>
          </p:cNvSpPr>
          <p:nvPr/>
        </p:nvSpPr>
        <p:spPr bwMode="auto">
          <a:xfrm>
            <a:off x="744538" y="3379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2400" b="0"/>
          </a:p>
        </p:txBody>
      </p:sp>
      <p:sp>
        <p:nvSpPr>
          <p:cNvPr id="7" name="TextBox 5">
            <a:extLst>
              <a:ext uri="{FF2B5EF4-FFF2-40B4-BE49-F238E27FC236}">
                <a16:creationId xmlns:a16="http://schemas.microsoft.com/office/drawing/2014/main" id="{3C04988B-BB81-FE80-41A4-A0124AA0055B}"/>
              </a:ext>
            </a:extLst>
          </p:cNvPr>
          <p:cNvSpPr txBox="1">
            <a:spLocks noChangeArrowheads="1"/>
          </p:cNvSpPr>
          <p:nvPr/>
        </p:nvSpPr>
        <p:spPr bwMode="auto">
          <a:xfrm>
            <a:off x="874713" y="2921000"/>
            <a:ext cx="7304087" cy="28622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a:latin typeface="Century Gothic" panose="020B0502020202020204" pitchFamily="34" charset="0"/>
              </a:rPr>
              <a:t>Below is an example solution to the problem:</a:t>
            </a:r>
          </a:p>
          <a:p>
            <a:pPr eaLnBrk="1" hangingPunct="1">
              <a:spcBef>
                <a:spcPct val="0"/>
              </a:spcBef>
              <a:buClrTx/>
              <a:buFontTx/>
              <a:buNone/>
            </a:pPr>
            <a:endParaRPr lang="en-US" altLang="en-US" sz="1800" b="0">
              <a:latin typeface="Century Gothic" panose="020B0502020202020204" pitchFamily="34" charset="0"/>
            </a:endParaRPr>
          </a:p>
          <a:p>
            <a:pPr algn="ctr" eaLnBrk="1" hangingPunct="1">
              <a:spcBef>
                <a:spcPct val="0"/>
              </a:spcBef>
              <a:buClrTx/>
              <a:buFontTx/>
              <a:buNone/>
            </a:pPr>
            <a:r>
              <a:rPr lang="en-US" altLang="en-US" sz="1800">
                <a:solidFill>
                  <a:srgbClr val="0000FF"/>
                </a:solidFill>
                <a:latin typeface="Century Gothic" panose="020B0502020202020204" pitchFamily="34" charset="0"/>
              </a:rPr>
              <a:t>Solve for x:  12 + 2x = 15</a:t>
            </a:r>
          </a:p>
          <a:p>
            <a:pPr eaLnBrk="1" hangingPunct="1">
              <a:spcBef>
                <a:spcPct val="0"/>
              </a:spcBef>
              <a:buClrTx/>
              <a:buFontTx/>
              <a:buNone/>
            </a:pPr>
            <a:r>
              <a:rPr lang="en-US" altLang="en-US" sz="1800" b="0">
                <a:latin typeface="Century Gothic" panose="020B0502020202020204" pitchFamily="34" charset="0"/>
              </a:rPr>
              <a:t>Study each step in this solution, so that you can better solve the next problem on your own:</a:t>
            </a:r>
          </a:p>
          <a:p>
            <a:pPr eaLnBrk="1" hangingPunct="1">
              <a:spcBef>
                <a:spcPct val="0"/>
              </a:spcBef>
              <a:buClrTx/>
              <a:buFontTx/>
              <a:buNone/>
            </a:pPr>
            <a:r>
              <a:rPr lang="en-US" altLang="en-US" sz="1800">
                <a:solidFill>
                  <a:srgbClr val="0000FF"/>
                </a:solidFill>
                <a:latin typeface="Century Gothic" panose="020B0502020202020204" pitchFamily="34" charset="0"/>
              </a:rPr>
              <a:t>			12 + 2x = 15</a:t>
            </a:r>
          </a:p>
          <a:p>
            <a:pPr eaLnBrk="1" hangingPunct="1">
              <a:spcBef>
                <a:spcPct val="0"/>
              </a:spcBef>
              <a:buClrTx/>
              <a:buFontTx/>
              <a:buNone/>
            </a:pPr>
            <a:r>
              <a:rPr lang="en-US" altLang="en-US" sz="1800">
                <a:solidFill>
                  <a:srgbClr val="0000FF"/>
                </a:solidFill>
                <a:latin typeface="Century Gothic" panose="020B0502020202020204" pitchFamily="34" charset="0"/>
              </a:rPr>
              <a:t>              			        2x = 15-12</a:t>
            </a:r>
          </a:p>
          <a:p>
            <a:pPr eaLnBrk="1" hangingPunct="1">
              <a:spcBef>
                <a:spcPct val="0"/>
              </a:spcBef>
              <a:buClrTx/>
              <a:buFontTx/>
              <a:buNone/>
            </a:pPr>
            <a:r>
              <a:rPr lang="en-US" altLang="en-US" sz="1800">
                <a:solidFill>
                  <a:srgbClr val="0000FF"/>
                </a:solidFill>
                <a:latin typeface="Century Gothic" panose="020B0502020202020204" pitchFamily="34" charset="0"/>
              </a:rPr>
              <a:t>       			        2x = 3</a:t>
            </a:r>
          </a:p>
          <a:p>
            <a:pPr eaLnBrk="1" hangingPunct="1">
              <a:spcBef>
                <a:spcPct val="0"/>
              </a:spcBef>
              <a:buClrTx/>
              <a:buFontTx/>
              <a:buNone/>
            </a:pPr>
            <a:r>
              <a:rPr lang="en-US" altLang="en-US" sz="1800">
                <a:solidFill>
                  <a:srgbClr val="0000FF"/>
                </a:solidFill>
                <a:latin typeface="Century Gothic" panose="020B0502020202020204" pitchFamily="34" charset="0"/>
              </a:rPr>
              <a:t>              			          x = 3/2</a:t>
            </a:r>
          </a:p>
          <a:p>
            <a:pPr eaLnBrk="1" hangingPunct="1">
              <a:spcBef>
                <a:spcPct val="0"/>
              </a:spcBef>
              <a:buClrTx/>
              <a:buFontTx/>
              <a:buNone/>
            </a:pPr>
            <a:r>
              <a:rPr lang="en-US" altLang="en-US" sz="1800">
                <a:solidFill>
                  <a:srgbClr val="0000FF"/>
                </a:solidFill>
                <a:latin typeface="Century Gothic" panose="020B0502020202020204" pitchFamily="34" charset="0"/>
              </a:rPr>
              <a:t>                		          x = 1.5</a:t>
            </a:r>
          </a:p>
        </p:txBody>
      </p:sp>
      <p:sp>
        <p:nvSpPr>
          <p:cNvPr id="47109" name="TextBox 6">
            <a:extLst>
              <a:ext uri="{FF2B5EF4-FFF2-40B4-BE49-F238E27FC236}">
                <a16:creationId xmlns:a16="http://schemas.microsoft.com/office/drawing/2014/main" id="{E6E40A17-DBC3-0C16-CE0E-A2507C071244}"/>
              </a:ext>
            </a:extLst>
          </p:cNvPr>
          <p:cNvSpPr txBox="1">
            <a:spLocks noChangeArrowheads="1"/>
          </p:cNvSpPr>
          <p:nvPr/>
        </p:nvSpPr>
        <p:spPr bwMode="auto">
          <a:xfrm>
            <a:off x="276225" y="5940425"/>
            <a:ext cx="8547100" cy="738188"/>
          </a:xfrm>
          <a:prstGeom prst="rect">
            <a:avLst/>
          </a:prstGeom>
          <a:solidFill>
            <a:schemeClr val="bg1"/>
          </a:solidFill>
          <a:ln w="9525">
            <a:solidFill>
              <a:schemeClr val="tx1"/>
            </a:solidFill>
            <a:miter lim="800000"/>
            <a:headEnd/>
            <a:tailEnd/>
          </a:ln>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0">
                <a:latin typeface="Century Gothic" panose="020B0502020202020204" pitchFamily="34" charset="0"/>
              </a:rPr>
              <a:t>It is suggested that at the beginning of a new skill you provide one worked example for </a:t>
            </a:r>
            <a:r>
              <a:rPr lang="en-US" altLang="en-US" sz="1400">
                <a:latin typeface="Century Gothic" panose="020B0502020202020204" pitchFamily="34" charset="0"/>
              </a:rPr>
              <a:t>each </a:t>
            </a:r>
            <a:r>
              <a:rPr lang="en-US" altLang="en-US" sz="1400" b="0">
                <a:latin typeface="Century Gothic" panose="020B0502020202020204" pitchFamily="34" charset="0"/>
              </a:rPr>
              <a:t>problem…a 1:1 ratio.  You reduce this over time.  To differentiate you maintain this ratio for students who need it.  </a:t>
            </a:r>
          </a:p>
        </p:txBody>
      </p:sp>
      <p:sp>
        <p:nvSpPr>
          <p:cNvPr id="47110" name="TextBox 8">
            <a:extLst>
              <a:ext uri="{FF2B5EF4-FFF2-40B4-BE49-F238E27FC236}">
                <a16:creationId xmlns:a16="http://schemas.microsoft.com/office/drawing/2014/main" id="{69F4F510-176D-50F0-9860-1BE656F66466}"/>
              </a:ext>
            </a:extLst>
          </p:cNvPr>
          <p:cNvSpPr txBox="1">
            <a:spLocks noChangeArrowheads="1"/>
          </p:cNvSpPr>
          <p:nvPr/>
        </p:nvSpPr>
        <p:spPr bwMode="auto">
          <a:xfrm>
            <a:off x="620713" y="2460625"/>
            <a:ext cx="2887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a:solidFill>
                  <a:srgbClr val="0000FF"/>
                </a:solidFill>
                <a:cs typeface="Arial" panose="020B0604020202020204" pitchFamily="34" charset="0"/>
              </a:rPr>
              <a:t>SOLVE for x:   5 +3x = 20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a:extLst>
              <a:ext uri="{FF2B5EF4-FFF2-40B4-BE49-F238E27FC236}">
                <a16:creationId xmlns:a16="http://schemas.microsoft.com/office/drawing/2014/main" id="{C95E137C-AA73-10E7-68D6-9060D395CE57}"/>
              </a:ext>
            </a:extLst>
          </p:cNvPr>
          <p:cNvSpPr txBox="1">
            <a:spLocks noChangeArrowheads="1"/>
          </p:cNvSpPr>
          <p:nvPr/>
        </p:nvSpPr>
        <p:spPr bwMode="auto">
          <a:xfrm>
            <a:off x="546100" y="1295400"/>
            <a:ext cx="8691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2. Get Visual: Visual Representation   </a:t>
            </a:r>
          </a:p>
        </p:txBody>
      </p:sp>
      <p:sp>
        <p:nvSpPr>
          <p:cNvPr id="48130" name="Rectangle 4">
            <a:extLst>
              <a:ext uri="{FF2B5EF4-FFF2-40B4-BE49-F238E27FC236}">
                <a16:creationId xmlns:a16="http://schemas.microsoft.com/office/drawing/2014/main" id="{5A5779B0-71DD-1FB6-65FF-1739CC556396}"/>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48131" name="TextBox 1">
            <a:extLst>
              <a:ext uri="{FF2B5EF4-FFF2-40B4-BE49-F238E27FC236}">
                <a16:creationId xmlns:a16="http://schemas.microsoft.com/office/drawing/2014/main" id="{A8DB004B-DDA3-0511-03CF-4CA52201BE69}"/>
              </a:ext>
            </a:extLst>
          </p:cNvPr>
          <p:cNvSpPr txBox="1">
            <a:spLocks noChangeArrowheads="1"/>
          </p:cNvSpPr>
          <p:nvPr/>
        </p:nvSpPr>
        <p:spPr bwMode="auto">
          <a:xfrm>
            <a:off x="1841500" y="20447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“Vision trumps all other senses” </a:t>
            </a:r>
          </a:p>
        </p:txBody>
      </p:sp>
      <p:sp>
        <p:nvSpPr>
          <p:cNvPr id="3" name="TextBox 2">
            <a:extLst>
              <a:ext uri="{FF2B5EF4-FFF2-40B4-BE49-F238E27FC236}">
                <a16:creationId xmlns:a16="http://schemas.microsoft.com/office/drawing/2014/main" id="{C34B7C46-118F-616D-7CD2-56656B6549BA}"/>
              </a:ext>
            </a:extLst>
          </p:cNvPr>
          <p:cNvSpPr txBox="1">
            <a:spLocks noChangeArrowheads="1"/>
          </p:cNvSpPr>
          <p:nvPr/>
        </p:nvSpPr>
        <p:spPr bwMode="auto">
          <a:xfrm>
            <a:off x="660400" y="2641600"/>
            <a:ext cx="7931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pPr>
            <a:r>
              <a:rPr lang="en-US" altLang="en-US" sz="2400" b="0"/>
              <a:t>“Visually representing math problems (e.g., graphics, </a:t>
            </a:r>
          </a:p>
          <a:p>
            <a:pPr eaLnBrk="1" hangingPunct="1">
              <a:spcBef>
                <a:spcPct val="0"/>
              </a:spcBef>
              <a:buClrTx/>
              <a:buFontTx/>
              <a:buNone/>
            </a:pPr>
            <a:r>
              <a:rPr lang="en-US" altLang="en-US" sz="2400" b="0"/>
              <a:t>diagrams) had positive benefits on student mathematics</a:t>
            </a:r>
          </a:p>
          <a:p>
            <a:pPr eaLnBrk="1" hangingPunct="1">
              <a:spcBef>
                <a:spcPct val="0"/>
              </a:spcBef>
              <a:buClrTx/>
              <a:buFontTx/>
              <a:buNone/>
            </a:pPr>
            <a:r>
              <a:rPr lang="en-US" altLang="en-US" sz="2400" b="0"/>
              <a:t>performance”...teacher-selected visuals showed greatest</a:t>
            </a:r>
          </a:p>
          <a:p>
            <a:pPr eaLnBrk="1" hangingPunct="1">
              <a:spcBef>
                <a:spcPct val="0"/>
              </a:spcBef>
              <a:buClrTx/>
              <a:buFontTx/>
              <a:buNone/>
            </a:pPr>
            <a:r>
              <a:rPr lang="en-US" altLang="en-US" sz="2400" b="0"/>
              <a:t>effect</a:t>
            </a:r>
          </a:p>
        </p:txBody>
      </p:sp>
      <p:sp>
        <p:nvSpPr>
          <p:cNvPr id="4" name="TextBox 3">
            <a:extLst>
              <a:ext uri="{FF2B5EF4-FFF2-40B4-BE49-F238E27FC236}">
                <a16:creationId xmlns:a16="http://schemas.microsoft.com/office/drawing/2014/main" id="{A6F32D61-5840-CDD4-8892-2784AD146974}"/>
              </a:ext>
            </a:extLst>
          </p:cNvPr>
          <p:cNvSpPr txBox="1"/>
          <p:nvPr/>
        </p:nvSpPr>
        <p:spPr>
          <a:xfrm>
            <a:off x="685800" y="4254500"/>
            <a:ext cx="8032750" cy="1200150"/>
          </a:xfrm>
          <a:prstGeom prst="rect">
            <a:avLst/>
          </a:prstGeom>
          <a:noFill/>
        </p:spPr>
        <p:txBody>
          <a:bodyPr wrap="none">
            <a:spAutoFit/>
          </a:bodyPr>
          <a:lstStyle/>
          <a:p>
            <a:pPr marL="342900" indent="-342900" eaLnBrk="1" hangingPunct="1">
              <a:buFont typeface="Arial"/>
              <a:buChar char="•"/>
              <a:defRPr/>
            </a:pPr>
            <a:r>
              <a:rPr lang="en-US" dirty="0">
                <a:latin typeface="Arial" charset="0"/>
                <a:ea typeface="ＭＳ Ｐゴシック" charset="0"/>
                <a:cs typeface="ＭＳ Ｐゴシック" charset="0"/>
              </a:rPr>
              <a:t>Visuals were even more powerful when they were used</a:t>
            </a:r>
          </a:p>
          <a:p>
            <a:pPr eaLnBrk="1" hangingPunct="1">
              <a:defRPr/>
            </a:pPr>
            <a:r>
              <a:rPr lang="en-US" dirty="0">
                <a:latin typeface="Arial" charset="0"/>
                <a:ea typeface="ＭＳ Ｐゴシック" charset="0"/>
                <a:cs typeface="ＭＳ Ｐゴシック" charset="0"/>
              </a:rPr>
              <a:t>as part of explicit instruction and the </a:t>
            </a:r>
            <a:r>
              <a:rPr lang="en-US" u="sng" dirty="0">
                <a:latin typeface="Arial" charset="0"/>
                <a:ea typeface="ＭＳ Ｐゴシック" charset="0"/>
                <a:cs typeface="ＭＳ Ｐゴシック" charset="0"/>
              </a:rPr>
              <a:t>teacher</a:t>
            </a:r>
            <a:r>
              <a:rPr lang="en-US" dirty="0">
                <a:latin typeface="Arial" charset="0"/>
                <a:ea typeface="ＭＳ Ｐゴシック" charset="0"/>
                <a:cs typeface="ＭＳ Ｐゴシック" charset="0"/>
              </a:rPr>
              <a:t> referred to </a:t>
            </a:r>
          </a:p>
          <a:p>
            <a:pPr eaLnBrk="1" hangingPunct="1">
              <a:defRPr/>
            </a:pPr>
            <a:r>
              <a:rPr lang="en-US" dirty="0">
                <a:latin typeface="Arial" charset="0"/>
                <a:ea typeface="ＭＳ Ｐゴシック" charset="0"/>
                <a:cs typeface="ＭＳ Ｐゴシック" charset="0"/>
              </a:rPr>
              <a:t>it often...and the use of it was combined with verbalization</a:t>
            </a:r>
          </a:p>
        </p:txBody>
      </p:sp>
      <p:sp>
        <p:nvSpPr>
          <p:cNvPr id="10" name="TextBox 9">
            <a:extLst>
              <a:ext uri="{FF2B5EF4-FFF2-40B4-BE49-F238E27FC236}">
                <a16:creationId xmlns:a16="http://schemas.microsoft.com/office/drawing/2014/main" id="{5A079B18-0F4D-9517-E6DD-79F7F47C302F}"/>
              </a:ext>
            </a:extLst>
          </p:cNvPr>
          <p:cNvSpPr txBox="1">
            <a:spLocks noChangeArrowheads="1"/>
          </p:cNvSpPr>
          <p:nvPr/>
        </p:nvSpPr>
        <p:spPr bwMode="auto">
          <a:xfrm>
            <a:off x="812800" y="5575300"/>
            <a:ext cx="7608888" cy="461963"/>
          </a:xfrm>
          <a:prstGeom prst="rect">
            <a:avLst/>
          </a:prstGeom>
          <a:solidFill>
            <a:srgbClr val="DAEDEF"/>
          </a:solidFill>
          <a:ln w="9525">
            <a:solidFill>
              <a:srgbClr val="000090"/>
            </a:solidFill>
            <a:miter lim="800000"/>
            <a:headEnd/>
            <a:tailEnd/>
          </a:ln>
          <a:effectLst>
            <a:outerShdw blurRad="50800" dist="76201" dir="2700000" algn="tl" rotWithShape="0">
              <a:srgbClr val="808080">
                <a:alpha val="42999"/>
              </a:srgbClr>
            </a:outerShdw>
          </a:effectLst>
        </p:spPr>
        <p:txBody>
          <a:bodyPr wrap="none">
            <a:spAutoFit/>
          </a:bodyPr>
          <a:lstStyle/>
          <a:p>
            <a:pPr eaLnBrk="1" hangingPunct="1">
              <a:defRPr/>
            </a:pPr>
            <a:r>
              <a:rPr lang="en-US" dirty="0">
                <a:latin typeface="Arial" charset="0"/>
                <a:ea typeface="ＭＳ Ｐゴシック" charset="0"/>
                <a:cs typeface="ＭＳ Ｐゴシック" charset="0"/>
              </a:rPr>
              <a:t>Use for math skills, math procedures, organization, </a:t>
            </a:r>
            <a:r>
              <a:rPr lang="en-US" dirty="0" err="1">
                <a:latin typeface="Arial" charset="0"/>
                <a:ea typeface="ＭＳ Ｐゴシック" charset="0"/>
                <a:cs typeface="ＭＳ Ｐゴシック" charset="0"/>
              </a:rPr>
              <a:t>etc</a:t>
            </a:r>
            <a:endParaRPr lang="en-US"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F77945BA-BC78-10CB-9FC5-FCFFD9C23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1193800"/>
            <a:ext cx="70612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0E66C52-DB05-F92D-20FF-93C159D7F5A8}"/>
              </a:ext>
            </a:extLst>
          </p:cNvPr>
          <p:cNvSpPr txBox="1">
            <a:spLocks noChangeArrowheads="1"/>
          </p:cNvSpPr>
          <p:nvPr/>
        </p:nvSpPr>
        <p:spPr bwMode="auto">
          <a:xfrm>
            <a:off x="422275" y="3325813"/>
            <a:ext cx="1997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400" b="0">
                <a:solidFill>
                  <a:srgbClr val="822433"/>
                </a:solidFill>
              </a:rPr>
              <a:t>add to the</a:t>
            </a:r>
          </a:p>
          <a:p>
            <a:pPr algn="ctr" eaLnBrk="1" hangingPunct="1">
              <a:spcBef>
                <a:spcPct val="0"/>
              </a:spcBef>
              <a:buClrTx/>
              <a:buFontTx/>
              <a:buNone/>
            </a:pPr>
            <a:r>
              <a:rPr lang="en-US" altLang="en-US" sz="2400" b="0">
                <a:solidFill>
                  <a:srgbClr val="822433"/>
                </a:solidFill>
              </a:rPr>
              <a:t>conversation</a:t>
            </a:r>
          </a:p>
          <a:p>
            <a:pPr algn="ctr" eaLnBrk="1" hangingPunct="1">
              <a:spcBef>
                <a:spcPct val="0"/>
              </a:spcBef>
              <a:buClrTx/>
              <a:buFontTx/>
              <a:buNone/>
            </a:pPr>
            <a:r>
              <a:rPr lang="en-US" altLang="en-US" sz="2400" b="0">
                <a:solidFill>
                  <a:srgbClr val="822433"/>
                </a:solidFill>
              </a:rPr>
              <a:t>at any time…</a:t>
            </a:r>
          </a:p>
          <a:p>
            <a:pPr algn="ctr" eaLnBrk="1" hangingPunct="1">
              <a:spcBef>
                <a:spcPct val="0"/>
              </a:spcBef>
              <a:buClrTx/>
              <a:buFontTx/>
              <a:buNone/>
            </a:pPr>
            <a:r>
              <a:rPr lang="en-US" altLang="en-US" sz="2400" b="0"/>
              <a:t>this </a:t>
            </a:r>
          </a:p>
          <a:p>
            <a:pPr algn="ctr" eaLnBrk="1" hangingPunct="1">
              <a:spcBef>
                <a:spcPct val="0"/>
              </a:spcBef>
              <a:buClrTx/>
              <a:buFontTx/>
              <a:buNone/>
            </a:pPr>
            <a:r>
              <a:rPr lang="en-US" altLang="en-US" sz="2400" b="0"/>
              <a:t>strengthens</a:t>
            </a:r>
          </a:p>
          <a:p>
            <a:pPr algn="ctr" eaLnBrk="1" hangingPunct="1">
              <a:spcBef>
                <a:spcPct val="0"/>
              </a:spcBef>
              <a:buClrTx/>
              <a:buFontTx/>
              <a:buNone/>
            </a:pPr>
            <a:r>
              <a:rPr lang="en-US" altLang="en-US" sz="2400" b="0"/>
              <a:t>the dialogue</a:t>
            </a:r>
          </a:p>
        </p:txBody>
      </p:sp>
      <p:sp>
        <p:nvSpPr>
          <p:cNvPr id="8" name="TextBox 7">
            <a:extLst>
              <a:ext uri="{FF2B5EF4-FFF2-40B4-BE49-F238E27FC236}">
                <a16:creationId xmlns:a16="http://schemas.microsoft.com/office/drawing/2014/main" id="{5D67D2F4-6AD5-E224-B60B-6A1C6EA4191A}"/>
              </a:ext>
            </a:extLst>
          </p:cNvPr>
          <p:cNvSpPr txBox="1">
            <a:spLocks noChangeArrowheads="1"/>
          </p:cNvSpPr>
          <p:nvPr/>
        </p:nvSpPr>
        <p:spPr bwMode="auto">
          <a:xfrm>
            <a:off x="579438" y="769938"/>
            <a:ext cx="1501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400" b="0">
                <a:solidFill>
                  <a:srgbClr val="822433"/>
                </a:solidFill>
              </a:rPr>
              <a:t> ask </a:t>
            </a:r>
          </a:p>
          <a:p>
            <a:pPr algn="ctr" eaLnBrk="1" hangingPunct="1">
              <a:spcBef>
                <a:spcPct val="0"/>
              </a:spcBef>
              <a:buClrTx/>
              <a:buFontTx/>
              <a:buNone/>
            </a:pPr>
            <a:r>
              <a:rPr lang="en-US" altLang="en-US" sz="2400" b="0">
                <a:solidFill>
                  <a:srgbClr val="822433"/>
                </a:solidFill>
              </a:rPr>
              <a:t>questions</a:t>
            </a:r>
          </a:p>
          <a:p>
            <a:pPr algn="ctr" eaLnBrk="1" hangingPunct="1">
              <a:spcBef>
                <a:spcPct val="0"/>
              </a:spcBef>
              <a:buClrTx/>
              <a:buFontTx/>
              <a:buNone/>
            </a:pPr>
            <a:r>
              <a:rPr lang="en-US" altLang="en-US" sz="2400" b="0">
                <a:solidFill>
                  <a:srgbClr val="822433"/>
                </a:solidFill>
              </a:rPr>
              <a:t>at any</a:t>
            </a:r>
          </a:p>
          <a:p>
            <a:pPr algn="ctr" eaLnBrk="1" hangingPunct="1">
              <a:spcBef>
                <a:spcPct val="0"/>
              </a:spcBef>
              <a:buClrTx/>
              <a:buFontTx/>
              <a:buNone/>
            </a:pPr>
            <a:r>
              <a:rPr lang="en-US" altLang="en-US" sz="2400" b="0">
                <a:solidFill>
                  <a:srgbClr val="822433"/>
                </a:solidFill>
              </a:rPr>
              <a:t>time...</a:t>
            </a:r>
          </a:p>
          <a:p>
            <a:pPr algn="ctr" eaLnBrk="1" hangingPunct="1">
              <a:spcBef>
                <a:spcPct val="0"/>
              </a:spcBef>
              <a:buClrTx/>
              <a:buFontTx/>
              <a:buNone/>
            </a:pPr>
            <a:r>
              <a:rPr lang="en-US" altLang="en-US" sz="2400" b="0"/>
              <a:t>this helps </a:t>
            </a:r>
          </a:p>
          <a:p>
            <a:pPr algn="ctr" eaLnBrk="1" hangingPunct="1">
              <a:spcBef>
                <a:spcPct val="0"/>
              </a:spcBef>
              <a:buClrTx/>
              <a:buFontTx/>
              <a:buNone/>
            </a:pPr>
            <a:r>
              <a:rPr lang="en-US" altLang="en-US" sz="2400" b="0"/>
              <a:t>everyone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930039B-A53F-8084-26C1-168938FC908E}"/>
              </a:ext>
            </a:extLst>
          </p:cNvPr>
          <p:cNvSpPr>
            <a:spLocks noGrp="1"/>
          </p:cNvSpPr>
          <p:nvPr>
            <p:ph type="title"/>
          </p:nvPr>
        </p:nvSpPr>
        <p:spPr>
          <a:xfrm>
            <a:off x="577850" y="314325"/>
            <a:ext cx="7467600" cy="1143000"/>
          </a:xfrm>
        </p:spPr>
        <p:txBody>
          <a:bodyPr/>
          <a:lstStyle/>
          <a:p>
            <a:pPr>
              <a:defRPr/>
            </a:pPr>
            <a:r>
              <a:rPr lang="en-US" dirty="0">
                <a:latin typeface="+mn-lt"/>
              </a:rPr>
              <a:t>Graphic &amp; Visual Organizers &amp; </a:t>
            </a:r>
            <a:br>
              <a:rPr lang="en-US" dirty="0">
                <a:latin typeface="+mn-lt"/>
              </a:rPr>
            </a:br>
            <a:r>
              <a:rPr lang="en-US" sz="2400" dirty="0">
                <a:latin typeface="+mn-lt"/>
              </a:rPr>
              <a:t>combine graphics with verbal descriptions</a:t>
            </a:r>
          </a:p>
        </p:txBody>
      </p:sp>
      <p:pic>
        <p:nvPicPr>
          <p:cNvPr id="49154" name="Picture 3">
            <a:extLst>
              <a:ext uri="{FF2B5EF4-FFF2-40B4-BE49-F238E27FC236}">
                <a16:creationId xmlns:a16="http://schemas.microsoft.com/office/drawing/2014/main" id="{BFAC3F87-9CEE-1871-28BB-50C04BA9B9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613" y="3222625"/>
            <a:ext cx="7659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4">
            <a:extLst>
              <a:ext uri="{FF2B5EF4-FFF2-40B4-BE49-F238E27FC236}">
                <a16:creationId xmlns:a16="http://schemas.microsoft.com/office/drawing/2014/main" id="{2E37976E-A272-EA5A-1A1F-0ED7A5467598}"/>
              </a:ext>
            </a:extLst>
          </p:cNvPr>
          <p:cNvSpPr txBox="1">
            <a:spLocks noChangeArrowheads="1"/>
          </p:cNvSpPr>
          <p:nvPr/>
        </p:nvSpPr>
        <p:spPr bwMode="auto">
          <a:xfrm>
            <a:off x="4572000" y="626745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a:latin typeface="Century Gothic" panose="020B0502020202020204" pitchFamily="34" charset="0"/>
              </a:rPr>
              <a:t>Source: Allison J. Fahsl</a:t>
            </a:r>
          </a:p>
        </p:txBody>
      </p:sp>
      <p:sp>
        <p:nvSpPr>
          <p:cNvPr id="49156" name="Rectangle 5">
            <a:extLst>
              <a:ext uri="{FF2B5EF4-FFF2-40B4-BE49-F238E27FC236}">
                <a16:creationId xmlns:a16="http://schemas.microsoft.com/office/drawing/2014/main" id="{8181473D-77A5-C932-A054-76A0D325572A}"/>
              </a:ext>
            </a:extLst>
          </p:cNvPr>
          <p:cNvSpPr>
            <a:spLocks noChangeArrowheads="1"/>
          </p:cNvSpPr>
          <p:nvPr/>
        </p:nvSpPr>
        <p:spPr bwMode="auto">
          <a:xfrm>
            <a:off x="381000" y="1598613"/>
            <a:ext cx="8445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0">
                <a:latin typeface="Century Gothic" panose="020B0502020202020204" pitchFamily="34" charset="0"/>
              </a:rPr>
              <a:t>“It is recommended that teachers combine graphical presentations (e.g., graphs, ﬁgures) that illustrate key processes and concepts with verbal descriptions of those processes and concepts in order to facilitate student learning”.</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C22360D5-C32A-71FA-3D80-055B31AF10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30175"/>
            <a:ext cx="6351587"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4">
            <a:extLst>
              <a:ext uri="{FF2B5EF4-FFF2-40B4-BE49-F238E27FC236}">
                <a16:creationId xmlns:a16="http://schemas.microsoft.com/office/drawing/2014/main" id="{8B44D9A8-4C40-C8DF-49E9-90A3B8C3BC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416300"/>
            <a:ext cx="2198688"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455B4F13-2240-278F-80E9-71E196AD24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487738"/>
            <a:ext cx="2819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F3A87022-6342-B790-FD08-371EA4C9A42F}"/>
              </a:ext>
            </a:extLst>
          </p:cNvPr>
          <p:cNvSpPr txBox="1">
            <a:spLocks noChangeArrowheads="1"/>
          </p:cNvSpPr>
          <p:nvPr/>
        </p:nvSpPr>
        <p:spPr bwMode="auto">
          <a:xfrm>
            <a:off x="649288" y="279400"/>
            <a:ext cx="195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Organizing work</a:t>
            </a:r>
          </a:p>
        </p:txBody>
      </p:sp>
      <p:sp>
        <p:nvSpPr>
          <p:cNvPr id="50181" name="TextBox 2">
            <a:extLst>
              <a:ext uri="{FF2B5EF4-FFF2-40B4-BE49-F238E27FC236}">
                <a16:creationId xmlns:a16="http://schemas.microsoft.com/office/drawing/2014/main" id="{7638D3FB-AED3-1F07-617E-04D0582F976F}"/>
              </a:ext>
            </a:extLst>
          </p:cNvPr>
          <p:cNvSpPr txBox="1">
            <a:spLocks noChangeArrowheads="1"/>
          </p:cNvSpPr>
          <p:nvPr/>
        </p:nvSpPr>
        <p:spPr bwMode="auto">
          <a:xfrm>
            <a:off x="6340475" y="3363913"/>
            <a:ext cx="210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Highlighting work</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5AE6A247-A0E7-9F06-2375-D4E3081A3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128713"/>
            <a:ext cx="740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a:extLst>
              <a:ext uri="{FF2B5EF4-FFF2-40B4-BE49-F238E27FC236}">
                <a16:creationId xmlns:a16="http://schemas.microsoft.com/office/drawing/2014/main" id="{6212BBA8-7A7E-29FB-74EE-3E4097D50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571500"/>
            <a:ext cx="4978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C039B4-BFAE-D526-D131-2CD4CA6DFC18}"/>
              </a:ext>
            </a:extLst>
          </p:cNvPr>
          <p:cNvPicPr>
            <a:picLocks noChangeAspect="1"/>
          </p:cNvPicPr>
          <p:nvPr/>
        </p:nvPicPr>
        <p:blipFill>
          <a:blip r:embed="rId2"/>
          <a:srcRect/>
          <a:stretch>
            <a:fillRect/>
          </a:stretch>
        </p:blipFill>
        <p:spPr bwMode="auto">
          <a:xfrm>
            <a:off x="939800" y="1698625"/>
            <a:ext cx="7467600" cy="2979738"/>
          </a:xfrm>
          <a:prstGeom prst="rect">
            <a:avLst/>
          </a:prstGeom>
          <a:noFill/>
          <a:ln w="9525">
            <a:solidFill>
              <a:schemeClr val="tx1"/>
            </a:solidFill>
            <a:miter lim="800000"/>
            <a:headEnd/>
            <a:tailEnd/>
          </a:ln>
          <a:effectLst>
            <a:outerShdw blurRad="50800" dist="101600" dir="2700000" algn="tl" rotWithShape="0">
              <a:srgbClr val="808080">
                <a:alpha val="42999"/>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2">
            <a:extLst>
              <a:ext uri="{FF2B5EF4-FFF2-40B4-BE49-F238E27FC236}">
                <a16:creationId xmlns:a16="http://schemas.microsoft.com/office/drawing/2014/main" id="{846BFEEC-47C2-7C13-CB89-57B9035FE900}"/>
              </a:ext>
            </a:extLst>
          </p:cNvPr>
          <p:cNvSpPr txBox="1">
            <a:spLocks noChangeArrowheads="1"/>
          </p:cNvSpPr>
          <p:nvPr/>
        </p:nvSpPr>
        <p:spPr bwMode="auto">
          <a:xfrm>
            <a:off x="723900" y="2197100"/>
            <a:ext cx="8008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0">
                <a:solidFill>
                  <a:srgbClr val="0000FF"/>
                </a:solidFill>
              </a:rPr>
              <a:t>As a part of visual representation, research </a:t>
            </a:r>
          </a:p>
          <a:p>
            <a:pPr eaLnBrk="1" hangingPunct="1">
              <a:spcBef>
                <a:spcPct val="0"/>
              </a:spcBef>
              <a:buClrTx/>
              <a:buFontTx/>
              <a:buNone/>
            </a:pPr>
            <a:r>
              <a:rPr lang="en-US" altLang="en-US" b="0">
                <a:solidFill>
                  <a:srgbClr val="0000FF"/>
                </a:solidFill>
              </a:rPr>
              <a:t>has clearly shown that </a:t>
            </a:r>
            <a:r>
              <a:rPr lang="en-US" altLang="en-US" b="0" u="sng">
                <a:solidFill>
                  <a:srgbClr val="0000FF"/>
                </a:solidFill>
              </a:rPr>
              <a:t>enhanced</a:t>
            </a:r>
            <a:r>
              <a:rPr lang="en-US" altLang="en-US" b="0">
                <a:solidFill>
                  <a:srgbClr val="0000FF"/>
                </a:solidFill>
              </a:rPr>
              <a:t> use of </a:t>
            </a:r>
          </a:p>
          <a:p>
            <a:pPr eaLnBrk="1" hangingPunct="1">
              <a:spcBef>
                <a:spcPct val="0"/>
              </a:spcBef>
              <a:buClrTx/>
              <a:buFontTx/>
              <a:buNone/>
            </a:pPr>
            <a:r>
              <a:rPr lang="en-US" altLang="en-US" b="0">
                <a:solidFill>
                  <a:srgbClr val="0000FF"/>
                </a:solidFill>
              </a:rPr>
              <a:t>anchor charts is effective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a:extLst>
              <a:ext uri="{FF2B5EF4-FFF2-40B4-BE49-F238E27FC236}">
                <a16:creationId xmlns:a16="http://schemas.microsoft.com/office/drawing/2014/main" id="{49B16B41-BCDD-BB11-D370-64E98EB9BB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 y="393700"/>
            <a:ext cx="423545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4">
            <a:extLst>
              <a:ext uri="{FF2B5EF4-FFF2-40B4-BE49-F238E27FC236}">
                <a16:creationId xmlns:a16="http://schemas.microsoft.com/office/drawing/2014/main" id="{CE178BF8-0912-F721-B8C0-A636F5B88AE8}"/>
              </a:ext>
            </a:extLst>
          </p:cNvPr>
          <p:cNvSpPr txBox="1">
            <a:spLocks noChangeArrowheads="1"/>
          </p:cNvSpPr>
          <p:nvPr/>
        </p:nvSpPr>
        <p:spPr bwMode="auto">
          <a:xfrm>
            <a:off x="4895850" y="352425"/>
            <a:ext cx="2097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Anchor charts</a:t>
            </a:r>
          </a:p>
        </p:txBody>
      </p:sp>
      <p:pic>
        <p:nvPicPr>
          <p:cNvPr id="55299" name="Picture 1">
            <a:extLst>
              <a:ext uri="{FF2B5EF4-FFF2-40B4-BE49-F238E27FC236}">
                <a16:creationId xmlns:a16="http://schemas.microsoft.com/office/drawing/2014/main" id="{A59DA89A-0EE9-0F0E-78E8-49E5BB4C64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2060575"/>
            <a:ext cx="41656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a:extLst>
              <a:ext uri="{FF2B5EF4-FFF2-40B4-BE49-F238E27FC236}">
                <a16:creationId xmlns:a16="http://schemas.microsoft.com/office/drawing/2014/main" id="{00784977-47D2-ED7F-37BF-3C6C01407A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333375"/>
            <a:ext cx="475615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a:extLst>
              <a:ext uri="{FF2B5EF4-FFF2-40B4-BE49-F238E27FC236}">
                <a16:creationId xmlns:a16="http://schemas.microsoft.com/office/drawing/2014/main" id="{F66988AC-BE3C-8744-6DFA-4DE48CEE3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8" y="333375"/>
            <a:ext cx="173513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5">
            <a:extLst>
              <a:ext uri="{FF2B5EF4-FFF2-40B4-BE49-F238E27FC236}">
                <a16:creationId xmlns:a16="http://schemas.microsoft.com/office/drawing/2014/main" id="{122EE2D7-4984-448A-AA79-AE0BBEE6EAF1}"/>
              </a:ext>
            </a:extLst>
          </p:cNvPr>
          <p:cNvSpPr txBox="1">
            <a:spLocks noChangeArrowheads="1"/>
          </p:cNvSpPr>
          <p:nvPr/>
        </p:nvSpPr>
        <p:spPr bwMode="auto">
          <a:xfrm>
            <a:off x="219075" y="2536825"/>
            <a:ext cx="316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mathequalslove.blogspot.ca</a:t>
            </a:r>
          </a:p>
        </p:txBody>
      </p:sp>
      <p:sp>
        <p:nvSpPr>
          <p:cNvPr id="7" name="TextBox 6">
            <a:extLst>
              <a:ext uri="{FF2B5EF4-FFF2-40B4-BE49-F238E27FC236}">
                <a16:creationId xmlns:a16="http://schemas.microsoft.com/office/drawing/2014/main" id="{B968E846-8E55-D431-B1EB-A1E1A5A3FB15}"/>
              </a:ext>
            </a:extLst>
          </p:cNvPr>
          <p:cNvSpPr txBox="1"/>
          <p:nvPr/>
        </p:nvSpPr>
        <p:spPr>
          <a:xfrm>
            <a:off x="582613" y="3541713"/>
            <a:ext cx="2749550" cy="1477962"/>
          </a:xfrm>
          <a:prstGeom prst="rect">
            <a:avLst/>
          </a:prstGeom>
          <a:noFill/>
        </p:spPr>
        <p:txBody>
          <a:bodyPr wrap="none">
            <a:spAutoFit/>
          </a:bodyPr>
          <a:lstStyle/>
          <a:p>
            <a:pPr marL="285750" indent="-285750" eaLnBrk="1" hangingPunct="1">
              <a:buFont typeface="Arial"/>
              <a:buChar char="•"/>
              <a:defRPr/>
            </a:pPr>
            <a:r>
              <a:rPr lang="en-US" dirty="0">
                <a:latin typeface="Arial" charset="0"/>
                <a:ea typeface="ＭＳ Ｐゴシック" charset="0"/>
                <a:cs typeface="ＭＳ Ｐゴシック" charset="0"/>
              </a:rPr>
              <a:t>Easy graphics  </a:t>
            </a:r>
          </a:p>
          <a:p>
            <a:pPr eaLnBrk="1" hangingPunct="1">
              <a:defRPr/>
            </a:pPr>
            <a:endParaRPr lang="en-US" dirty="0">
              <a:latin typeface="Arial" charset="0"/>
              <a:ea typeface="ＭＳ Ｐゴシック" charset="0"/>
              <a:cs typeface="ＭＳ Ｐゴシック" charset="0"/>
            </a:endParaRPr>
          </a:p>
          <a:p>
            <a:pPr marL="285750" indent="-285750" eaLnBrk="1" hangingPunct="1">
              <a:buFont typeface="Arial"/>
              <a:buChar char="•"/>
              <a:defRPr/>
            </a:pPr>
            <a:r>
              <a:rPr lang="en-US" dirty="0" err="1">
                <a:latin typeface="Arial" charset="0"/>
                <a:ea typeface="ＭＳ Ｐゴシック" charset="0"/>
                <a:cs typeface="ＭＳ Ｐゴシック" charset="0"/>
              </a:rPr>
              <a:t>foldables</a:t>
            </a:r>
            <a:endParaRPr lang="en-US" dirty="0">
              <a:latin typeface="Arial" charset="0"/>
              <a:ea typeface="ＭＳ Ｐゴシック" charset="0"/>
              <a:cs typeface="ＭＳ Ｐゴシック" charset="0"/>
            </a:endParaRPr>
          </a:p>
          <a:p>
            <a:pPr eaLnBrk="1" hangingPunct="1">
              <a:defRPr/>
            </a:pPr>
            <a:endParaRPr lang="en-US" dirty="0">
              <a:latin typeface="Arial" charset="0"/>
              <a:ea typeface="ＭＳ Ｐゴシック" charset="0"/>
              <a:cs typeface="ＭＳ Ｐゴシック" charset="0"/>
            </a:endParaRPr>
          </a:p>
          <a:p>
            <a:pPr marL="285750" indent="-285750" eaLnBrk="1" hangingPunct="1">
              <a:buFont typeface="Arial"/>
              <a:buChar char="•"/>
              <a:defRPr/>
            </a:pPr>
            <a:r>
              <a:rPr lang="en-US" dirty="0">
                <a:latin typeface="Arial" charset="0"/>
                <a:ea typeface="ＭＳ Ｐゴシック" charset="0"/>
                <a:cs typeface="ＭＳ Ｐゴシック" charset="0"/>
              </a:rPr>
              <a:t>Interactive notebooks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a:extLst>
              <a:ext uri="{FF2B5EF4-FFF2-40B4-BE49-F238E27FC236}">
                <a16:creationId xmlns:a16="http://schemas.microsoft.com/office/drawing/2014/main" id="{9F62486C-9057-3F6E-3144-93CEB7AF4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66700"/>
            <a:ext cx="52212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3">
            <a:extLst>
              <a:ext uri="{FF2B5EF4-FFF2-40B4-BE49-F238E27FC236}">
                <a16:creationId xmlns:a16="http://schemas.microsoft.com/office/drawing/2014/main" id="{44420320-768F-44B6-9850-DB5F3C8BA679}"/>
              </a:ext>
            </a:extLst>
          </p:cNvPr>
          <p:cNvSpPr txBox="1">
            <a:spLocks noChangeArrowheads="1"/>
          </p:cNvSpPr>
          <p:nvPr/>
        </p:nvSpPr>
        <p:spPr bwMode="auto">
          <a:xfrm>
            <a:off x="546100" y="1295400"/>
            <a:ext cx="670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3.  Teach and Use Heuristics   </a:t>
            </a:r>
          </a:p>
        </p:txBody>
      </p:sp>
      <p:sp>
        <p:nvSpPr>
          <p:cNvPr id="58370" name="Rectangle 4">
            <a:extLst>
              <a:ext uri="{FF2B5EF4-FFF2-40B4-BE49-F238E27FC236}">
                <a16:creationId xmlns:a16="http://schemas.microsoft.com/office/drawing/2014/main" id="{9C4B5B68-8EB1-42F2-0F7A-BEDE9FDFE6F0}"/>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58371" name="TextBox 5">
            <a:extLst>
              <a:ext uri="{FF2B5EF4-FFF2-40B4-BE49-F238E27FC236}">
                <a16:creationId xmlns:a16="http://schemas.microsoft.com/office/drawing/2014/main" id="{F34B3703-EEF2-2B8D-8775-2ECFC450AD4B}"/>
              </a:ext>
            </a:extLst>
          </p:cNvPr>
          <p:cNvSpPr txBox="1">
            <a:spLocks noChangeArrowheads="1"/>
          </p:cNvSpPr>
          <p:nvPr/>
        </p:nvSpPr>
        <p:spPr bwMode="auto">
          <a:xfrm>
            <a:off x="419100" y="2197100"/>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Heuristics are general problem solving guide in which the </a:t>
            </a:r>
          </a:p>
          <a:p>
            <a:pPr eaLnBrk="1" hangingPunct="1">
              <a:spcBef>
                <a:spcPct val="0"/>
              </a:spcBef>
              <a:buClrTx/>
              <a:buFontTx/>
              <a:buNone/>
            </a:pPr>
            <a:r>
              <a:rPr lang="en-US" altLang="en-US" sz="2400" b="0"/>
              <a:t>strategy (list of steps) is not problem specific”...but can apply</a:t>
            </a:r>
          </a:p>
          <a:p>
            <a:pPr eaLnBrk="1" hangingPunct="1">
              <a:spcBef>
                <a:spcPct val="0"/>
              </a:spcBef>
              <a:buClrTx/>
              <a:buFontTx/>
              <a:buNone/>
            </a:pPr>
            <a:r>
              <a:rPr lang="en-US" altLang="en-US" sz="2400" b="0"/>
              <a:t>across many types of math problems </a:t>
            </a:r>
            <a:r>
              <a:rPr lang="en-US" altLang="en-US" sz="1800" b="0">
                <a:solidFill>
                  <a:srgbClr val="0000FF"/>
                </a:solidFill>
              </a:rPr>
              <a:t>(as illustrated in last slide)</a:t>
            </a:r>
          </a:p>
        </p:txBody>
      </p:sp>
      <p:sp>
        <p:nvSpPr>
          <p:cNvPr id="58372" name="TextBox 4">
            <a:extLst>
              <a:ext uri="{FF2B5EF4-FFF2-40B4-BE49-F238E27FC236}">
                <a16:creationId xmlns:a16="http://schemas.microsoft.com/office/drawing/2014/main" id="{0133F90C-8583-AF12-52D2-75DDD9C94918}"/>
              </a:ext>
            </a:extLst>
          </p:cNvPr>
          <p:cNvSpPr txBox="1">
            <a:spLocks noChangeArrowheads="1"/>
          </p:cNvSpPr>
          <p:nvPr/>
        </p:nvSpPr>
        <p:spPr bwMode="auto">
          <a:xfrm>
            <a:off x="412750" y="3449638"/>
            <a:ext cx="321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00000"/>
                </a:solidFill>
              </a:rPr>
              <a:t>Highlighting your work</a:t>
            </a:r>
          </a:p>
        </p:txBody>
      </p:sp>
      <p:sp>
        <p:nvSpPr>
          <p:cNvPr id="10" name="TextBox 9">
            <a:extLst>
              <a:ext uri="{FF2B5EF4-FFF2-40B4-BE49-F238E27FC236}">
                <a16:creationId xmlns:a16="http://schemas.microsoft.com/office/drawing/2014/main" id="{F195FB1A-49A9-6403-22A5-33332AB38B15}"/>
              </a:ext>
            </a:extLst>
          </p:cNvPr>
          <p:cNvSpPr txBox="1"/>
          <p:nvPr/>
        </p:nvSpPr>
        <p:spPr>
          <a:xfrm>
            <a:off x="515938" y="3924300"/>
            <a:ext cx="7064375" cy="1200150"/>
          </a:xfrm>
          <a:prstGeom prst="rect">
            <a:avLst/>
          </a:prstGeom>
          <a:solidFill>
            <a:schemeClr val="bg1"/>
          </a:solidFill>
          <a:ln>
            <a:solidFill>
              <a:schemeClr val="tx1"/>
            </a:solidFill>
          </a:ln>
        </p:spPr>
        <p:txBody>
          <a:bodyPr wrap="none">
            <a:spAutoFit/>
          </a:bodyPr>
          <a:lstStyle/>
          <a:p>
            <a:pPr eaLnBrk="1" hangingPunct="1">
              <a:defRPr/>
            </a:pPr>
            <a:r>
              <a:rPr lang="en-US" sz="1800" dirty="0">
                <a:latin typeface="American Typewriter"/>
                <a:ea typeface="ＭＳ Ｐゴシック" charset="0"/>
                <a:cs typeface="American Typewriter"/>
              </a:rPr>
              <a:t>Find each sum or difference.</a:t>
            </a:r>
          </a:p>
          <a:p>
            <a:pPr eaLnBrk="1" hangingPunct="1">
              <a:defRPr/>
            </a:pPr>
            <a:endParaRPr lang="en-US" sz="1800" dirty="0">
              <a:latin typeface="American Typewriter"/>
              <a:ea typeface="ＭＳ Ｐゴシック" charset="0"/>
              <a:cs typeface="American Typewriter"/>
            </a:endParaRPr>
          </a:p>
          <a:p>
            <a:pPr marL="342900" indent="-342900" eaLnBrk="1" hangingPunct="1">
              <a:buFontTx/>
              <a:buAutoNum type="arabicPeriod" startAt="10"/>
              <a:defRPr/>
            </a:pPr>
            <a:r>
              <a:rPr lang="en-US" sz="1800" dirty="0">
                <a:latin typeface="American Typewriter"/>
                <a:ea typeface="ＭＳ Ｐゴシック" charset="0"/>
                <a:cs typeface="American Typewriter"/>
              </a:rPr>
              <a:t>     46        11.      84        12.     648       13.    617        14.   3,021</a:t>
            </a:r>
          </a:p>
          <a:p>
            <a:pPr eaLnBrk="1" hangingPunct="1">
              <a:defRPr/>
            </a:pPr>
            <a:r>
              <a:rPr lang="en-US" sz="1800" dirty="0">
                <a:latin typeface="American Typewriter"/>
                <a:ea typeface="ＭＳ Ｐゴシック" charset="0"/>
                <a:cs typeface="American Typewriter"/>
              </a:rPr>
              <a:t>       </a:t>
            </a:r>
            <a:r>
              <a:rPr lang="en-US" sz="1800" u="sng" dirty="0">
                <a:latin typeface="American Typewriter"/>
                <a:ea typeface="ＭＳ Ｐゴシック" charset="0"/>
                <a:cs typeface="American Typewriter"/>
              </a:rPr>
              <a:t> + 21</a:t>
            </a:r>
            <a:r>
              <a:rPr lang="en-US" sz="1800" dirty="0">
                <a:latin typeface="American Typewriter"/>
                <a:ea typeface="ＭＳ Ｐゴシック" charset="0"/>
                <a:cs typeface="American Typewriter"/>
              </a:rPr>
              <a:t>                   </a:t>
            </a:r>
            <a:r>
              <a:rPr lang="en-US" sz="1800" u="sng" dirty="0">
                <a:latin typeface="American Typewriter"/>
                <a:ea typeface="ＭＳ Ｐゴシック" charset="0"/>
                <a:cs typeface="American Typewriter"/>
              </a:rPr>
              <a:t>-21 </a:t>
            </a:r>
            <a:r>
              <a:rPr lang="en-US" sz="1800" dirty="0">
                <a:latin typeface="American Typewriter"/>
                <a:ea typeface="ＭＳ Ｐゴシック" charset="0"/>
                <a:cs typeface="American Typewriter"/>
              </a:rPr>
              <a:t>                </a:t>
            </a:r>
            <a:r>
              <a:rPr lang="en-US" sz="1800" u="sng" dirty="0">
                <a:latin typeface="American Typewriter"/>
                <a:ea typeface="ＭＳ Ｐゴシック" charset="0"/>
                <a:cs typeface="American Typewriter"/>
              </a:rPr>
              <a:t>- 317</a:t>
            </a:r>
            <a:r>
              <a:rPr lang="en-US" sz="1800" dirty="0">
                <a:latin typeface="American Typewriter"/>
                <a:ea typeface="ＭＳ Ｐゴシック" charset="0"/>
                <a:cs typeface="American Typewriter"/>
              </a:rPr>
              <a:t>               </a:t>
            </a:r>
            <a:r>
              <a:rPr lang="en-US" sz="1800" u="sng" dirty="0">
                <a:latin typeface="American Typewriter"/>
                <a:ea typeface="ＭＳ Ｐゴシック" charset="0"/>
                <a:cs typeface="American Typewriter"/>
              </a:rPr>
              <a:t>+121</a:t>
            </a:r>
            <a:r>
              <a:rPr lang="en-US" sz="1800" dirty="0">
                <a:latin typeface="American Typewriter"/>
                <a:ea typeface="ＭＳ Ｐゴシック" charset="0"/>
                <a:cs typeface="American Typewriter"/>
              </a:rPr>
              <a:t>               </a:t>
            </a:r>
            <a:r>
              <a:rPr lang="en-US" sz="1800" u="sng" dirty="0">
                <a:latin typeface="American Typewriter"/>
                <a:ea typeface="ＭＳ Ｐゴシック" charset="0"/>
                <a:cs typeface="American Typewriter"/>
              </a:rPr>
              <a:t>-    230</a:t>
            </a:r>
          </a:p>
        </p:txBody>
      </p:sp>
      <p:sp>
        <p:nvSpPr>
          <p:cNvPr id="11" name="Freeform 10">
            <a:extLst>
              <a:ext uri="{FF2B5EF4-FFF2-40B4-BE49-F238E27FC236}">
                <a16:creationId xmlns:a16="http://schemas.microsoft.com/office/drawing/2014/main" id="{8664DF09-F26B-F642-85A9-8DA42E975BB4}"/>
              </a:ext>
            </a:extLst>
          </p:cNvPr>
          <p:cNvSpPr>
            <a:spLocks/>
          </p:cNvSpPr>
          <p:nvPr/>
        </p:nvSpPr>
        <p:spPr bwMode="auto">
          <a:xfrm>
            <a:off x="2543175" y="4822825"/>
            <a:ext cx="190500" cy="190500"/>
          </a:xfrm>
          <a:custGeom>
            <a:avLst/>
            <a:gdLst>
              <a:gd name="T0" fmla="*/ 121154 w 190437"/>
              <a:gd name="T1" fmla="*/ 28575 h 190964"/>
              <a:gd name="T2" fmla="*/ 25636 w 190437"/>
              <a:gd name="T3" fmla="*/ 38100 h 190964"/>
              <a:gd name="T4" fmla="*/ 73395 w 190437"/>
              <a:gd name="T5" fmla="*/ 180975 h 190964"/>
              <a:gd name="T6" fmla="*/ 102051 w 190437"/>
              <a:gd name="T7" fmla="*/ 190500 h 190964"/>
              <a:gd name="T8" fmla="*/ 168913 w 190437"/>
              <a:gd name="T9" fmla="*/ 180975 h 190964"/>
              <a:gd name="T10" fmla="*/ 168913 w 190437"/>
              <a:gd name="T11" fmla="*/ 66676 h 190964"/>
              <a:gd name="T12" fmla="*/ 149810 w 190437"/>
              <a:gd name="T13" fmla="*/ 47625 h 190964"/>
              <a:gd name="T14" fmla="*/ 140257 w 190437"/>
              <a:gd name="T15" fmla="*/ 19051 h 190964"/>
              <a:gd name="T16" fmla="*/ 92499 w 190437"/>
              <a:gd name="T17" fmla="*/ 9525 h 190964"/>
              <a:gd name="T18" fmla="*/ 73395 w 190437"/>
              <a:gd name="T19" fmla="*/ 0 h 190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37" h="190964">
                <a:moveTo>
                  <a:pt x="121114" y="28645"/>
                </a:moveTo>
                <a:cubicBezTo>
                  <a:pt x="89285" y="31828"/>
                  <a:pt x="42926" y="11286"/>
                  <a:pt x="25628" y="38193"/>
                </a:cubicBezTo>
                <a:cubicBezTo>
                  <a:pt x="-33885" y="130765"/>
                  <a:pt x="22123" y="159454"/>
                  <a:pt x="73371" y="181416"/>
                </a:cubicBezTo>
                <a:cubicBezTo>
                  <a:pt x="82622" y="185381"/>
                  <a:pt x="92468" y="187781"/>
                  <a:pt x="102017" y="190964"/>
                </a:cubicBezTo>
                <a:cubicBezTo>
                  <a:pt x="124297" y="187781"/>
                  <a:pt x="147506" y="188533"/>
                  <a:pt x="168857" y="181416"/>
                </a:cubicBezTo>
                <a:cubicBezTo>
                  <a:pt x="215845" y="165754"/>
                  <a:pt x="171918" y="76020"/>
                  <a:pt x="168857" y="66838"/>
                </a:cubicBezTo>
                <a:cubicBezTo>
                  <a:pt x="166010" y="58298"/>
                  <a:pt x="156126" y="54107"/>
                  <a:pt x="149760" y="47741"/>
                </a:cubicBezTo>
                <a:cubicBezTo>
                  <a:pt x="146577" y="38193"/>
                  <a:pt x="148585" y="24680"/>
                  <a:pt x="140211" y="19097"/>
                </a:cubicBezTo>
                <a:cubicBezTo>
                  <a:pt x="126707" y="10095"/>
                  <a:pt x="108073" y="14007"/>
                  <a:pt x="92468" y="9548"/>
                </a:cubicBezTo>
                <a:cubicBezTo>
                  <a:pt x="85625" y="7593"/>
                  <a:pt x="79737" y="3183"/>
                  <a:pt x="73371" y="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sp>
        <p:nvSpPr>
          <p:cNvPr id="12" name="Freeform 11">
            <a:extLst>
              <a:ext uri="{FF2B5EF4-FFF2-40B4-BE49-F238E27FC236}">
                <a16:creationId xmlns:a16="http://schemas.microsoft.com/office/drawing/2014/main" id="{CEF1A137-AE03-6291-B266-0ACE4827BAA2}"/>
              </a:ext>
            </a:extLst>
          </p:cNvPr>
          <p:cNvSpPr>
            <a:spLocks/>
          </p:cNvSpPr>
          <p:nvPr/>
        </p:nvSpPr>
        <p:spPr bwMode="auto">
          <a:xfrm>
            <a:off x="3813175" y="4822825"/>
            <a:ext cx="190500" cy="190500"/>
          </a:xfrm>
          <a:custGeom>
            <a:avLst/>
            <a:gdLst>
              <a:gd name="T0" fmla="*/ 121154 w 190437"/>
              <a:gd name="T1" fmla="*/ 28575 h 190964"/>
              <a:gd name="T2" fmla="*/ 25636 w 190437"/>
              <a:gd name="T3" fmla="*/ 38100 h 190964"/>
              <a:gd name="T4" fmla="*/ 73395 w 190437"/>
              <a:gd name="T5" fmla="*/ 180975 h 190964"/>
              <a:gd name="T6" fmla="*/ 102051 w 190437"/>
              <a:gd name="T7" fmla="*/ 190500 h 190964"/>
              <a:gd name="T8" fmla="*/ 168913 w 190437"/>
              <a:gd name="T9" fmla="*/ 180975 h 190964"/>
              <a:gd name="T10" fmla="*/ 168913 w 190437"/>
              <a:gd name="T11" fmla="*/ 66676 h 190964"/>
              <a:gd name="T12" fmla="*/ 149810 w 190437"/>
              <a:gd name="T13" fmla="*/ 47625 h 190964"/>
              <a:gd name="T14" fmla="*/ 140257 w 190437"/>
              <a:gd name="T15" fmla="*/ 19051 h 190964"/>
              <a:gd name="T16" fmla="*/ 92499 w 190437"/>
              <a:gd name="T17" fmla="*/ 9525 h 190964"/>
              <a:gd name="T18" fmla="*/ 73395 w 190437"/>
              <a:gd name="T19" fmla="*/ 0 h 190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37" h="190964">
                <a:moveTo>
                  <a:pt x="121114" y="28645"/>
                </a:moveTo>
                <a:cubicBezTo>
                  <a:pt x="89285" y="31828"/>
                  <a:pt x="42926" y="11286"/>
                  <a:pt x="25628" y="38193"/>
                </a:cubicBezTo>
                <a:cubicBezTo>
                  <a:pt x="-33885" y="130765"/>
                  <a:pt x="22123" y="159454"/>
                  <a:pt x="73371" y="181416"/>
                </a:cubicBezTo>
                <a:cubicBezTo>
                  <a:pt x="82622" y="185381"/>
                  <a:pt x="92468" y="187781"/>
                  <a:pt x="102017" y="190964"/>
                </a:cubicBezTo>
                <a:cubicBezTo>
                  <a:pt x="124297" y="187781"/>
                  <a:pt x="147506" y="188533"/>
                  <a:pt x="168857" y="181416"/>
                </a:cubicBezTo>
                <a:cubicBezTo>
                  <a:pt x="215845" y="165754"/>
                  <a:pt x="171918" y="76020"/>
                  <a:pt x="168857" y="66838"/>
                </a:cubicBezTo>
                <a:cubicBezTo>
                  <a:pt x="166010" y="58298"/>
                  <a:pt x="156126" y="54107"/>
                  <a:pt x="149760" y="47741"/>
                </a:cubicBezTo>
                <a:cubicBezTo>
                  <a:pt x="146577" y="38193"/>
                  <a:pt x="148585" y="24680"/>
                  <a:pt x="140211" y="19097"/>
                </a:cubicBezTo>
                <a:cubicBezTo>
                  <a:pt x="126707" y="10095"/>
                  <a:pt x="108073" y="14007"/>
                  <a:pt x="92468" y="9548"/>
                </a:cubicBezTo>
                <a:cubicBezTo>
                  <a:pt x="85625" y="7593"/>
                  <a:pt x="79737" y="3183"/>
                  <a:pt x="73371" y="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sp>
        <p:nvSpPr>
          <p:cNvPr id="13" name="Freeform 12">
            <a:extLst>
              <a:ext uri="{FF2B5EF4-FFF2-40B4-BE49-F238E27FC236}">
                <a16:creationId xmlns:a16="http://schemas.microsoft.com/office/drawing/2014/main" id="{C58D391B-EF4A-0F4E-A0FB-42C3126821A0}"/>
              </a:ext>
            </a:extLst>
          </p:cNvPr>
          <p:cNvSpPr>
            <a:spLocks/>
          </p:cNvSpPr>
          <p:nvPr/>
        </p:nvSpPr>
        <p:spPr bwMode="auto">
          <a:xfrm>
            <a:off x="6616700" y="4889500"/>
            <a:ext cx="295275" cy="149225"/>
          </a:xfrm>
          <a:custGeom>
            <a:avLst/>
            <a:gdLst>
              <a:gd name="T0" fmla="*/ 187789 w 190437"/>
              <a:gd name="T1" fmla="*/ 22384 h 190964"/>
              <a:gd name="T2" fmla="*/ 39737 w 190437"/>
              <a:gd name="T3" fmla="*/ 29845 h 190964"/>
              <a:gd name="T4" fmla="*/ 113763 w 190437"/>
              <a:gd name="T5" fmla="*/ 141764 h 190964"/>
              <a:gd name="T6" fmla="*/ 158179 w 190437"/>
              <a:gd name="T7" fmla="*/ 149225 h 190964"/>
              <a:gd name="T8" fmla="*/ 261815 w 190437"/>
              <a:gd name="T9" fmla="*/ 141764 h 190964"/>
              <a:gd name="T10" fmla="*/ 261815 w 190437"/>
              <a:gd name="T11" fmla="*/ 52229 h 190964"/>
              <a:gd name="T12" fmla="*/ 232205 w 190437"/>
              <a:gd name="T13" fmla="*/ 37306 h 190964"/>
              <a:gd name="T14" fmla="*/ 217399 w 190437"/>
              <a:gd name="T15" fmla="*/ 14923 h 190964"/>
              <a:gd name="T16" fmla="*/ 143373 w 190437"/>
              <a:gd name="T17" fmla="*/ 7461 h 190964"/>
              <a:gd name="T18" fmla="*/ 113763 w 190437"/>
              <a:gd name="T19" fmla="*/ 0 h 190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37" h="190964">
                <a:moveTo>
                  <a:pt x="121114" y="28645"/>
                </a:moveTo>
                <a:cubicBezTo>
                  <a:pt x="89285" y="31828"/>
                  <a:pt x="42926" y="11286"/>
                  <a:pt x="25628" y="38193"/>
                </a:cubicBezTo>
                <a:cubicBezTo>
                  <a:pt x="-33885" y="130765"/>
                  <a:pt x="22123" y="159454"/>
                  <a:pt x="73371" y="181416"/>
                </a:cubicBezTo>
                <a:cubicBezTo>
                  <a:pt x="82622" y="185381"/>
                  <a:pt x="92468" y="187781"/>
                  <a:pt x="102017" y="190964"/>
                </a:cubicBezTo>
                <a:cubicBezTo>
                  <a:pt x="124297" y="187781"/>
                  <a:pt x="147506" y="188533"/>
                  <a:pt x="168857" y="181416"/>
                </a:cubicBezTo>
                <a:cubicBezTo>
                  <a:pt x="215845" y="165754"/>
                  <a:pt x="171918" y="76020"/>
                  <a:pt x="168857" y="66838"/>
                </a:cubicBezTo>
                <a:cubicBezTo>
                  <a:pt x="166010" y="58298"/>
                  <a:pt x="156126" y="54107"/>
                  <a:pt x="149760" y="47741"/>
                </a:cubicBezTo>
                <a:cubicBezTo>
                  <a:pt x="146577" y="38193"/>
                  <a:pt x="148585" y="24680"/>
                  <a:pt x="140211" y="19097"/>
                </a:cubicBezTo>
                <a:cubicBezTo>
                  <a:pt x="126707" y="10095"/>
                  <a:pt x="108073" y="14007"/>
                  <a:pt x="92468" y="9548"/>
                </a:cubicBezTo>
                <a:cubicBezTo>
                  <a:pt x="85625" y="7593"/>
                  <a:pt x="79737" y="3183"/>
                  <a:pt x="73371" y="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sp>
        <p:nvSpPr>
          <p:cNvPr id="14" name="TextBox 13">
            <a:extLst>
              <a:ext uri="{FF2B5EF4-FFF2-40B4-BE49-F238E27FC236}">
                <a16:creationId xmlns:a16="http://schemas.microsoft.com/office/drawing/2014/main" id="{136B6E7E-1FFE-4DE0-1307-00DB7B239C3F}"/>
              </a:ext>
            </a:extLst>
          </p:cNvPr>
          <p:cNvSpPr txBox="1"/>
          <p:nvPr/>
        </p:nvSpPr>
        <p:spPr>
          <a:xfrm>
            <a:off x="1322388" y="5237163"/>
            <a:ext cx="6773862" cy="1200150"/>
          </a:xfrm>
          <a:prstGeom prst="rect">
            <a:avLst/>
          </a:prstGeom>
          <a:solidFill>
            <a:schemeClr val="bg1"/>
          </a:solidFill>
          <a:ln>
            <a:solidFill>
              <a:schemeClr val="tx1"/>
            </a:solidFill>
          </a:ln>
        </p:spPr>
        <p:txBody>
          <a:bodyPr wrap="none">
            <a:spAutoFit/>
          </a:bodyPr>
          <a:lstStyle/>
          <a:p>
            <a:pPr eaLnBrk="1" hangingPunct="1">
              <a:defRPr/>
            </a:pPr>
            <a:r>
              <a:rPr lang="en-US" sz="1800" dirty="0">
                <a:latin typeface="Century Gothic"/>
                <a:ea typeface="ＭＳ Ｐゴシック" charset="0"/>
                <a:cs typeface="Century Gothic"/>
              </a:rPr>
              <a:t>Round each number to the greatest place.  Then estimate.</a:t>
            </a:r>
          </a:p>
          <a:p>
            <a:pPr eaLnBrk="1" hangingPunct="1">
              <a:defRPr/>
            </a:pPr>
            <a:endParaRPr lang="en-US" sz="1800" dirty="0">
              <a:latin typeface="Century Gothic"/>
              <a:ea typeface="ＭＳ Ｐゴシック" charset="0"/>
              <a:cs typeface="Century Gothic"/>
            </a:endParaRPr>
          </a:p>
          <a:p>
            <a:pPr marL="342900" indent="-342900" eaLnBrk="1" hangingPunct="1">
              <a:buFontTx/>
              <a:buAutoNum type="arabicPeriod" startAt="4"/>
              <a:defRPr/>
            </a:pPr>
            <a:r>
              <a:rPr lang="en-US" sz="1800" dirty="0">
                <a:latin typeface="Century Gothic"/>
                <a:ea typeface="ＭＳ Ｐゴシック" charset="0"/>
                <a:cs typeface="Century Gothic"/>
              </a:rPr>
              <a:t>37.9                 5.   45.342                6.      794.04</a:t>
            </a:r>
          </a:p>
          <a:p>
            <a:pPr eaLnBrk="1" hangingPunct="1">
              <a:defRPr/>
            </a:pPr>
            <a:r>
              <a:rPr lang="en-US" sz="1800" dirty="0">
                <a:latin typeface="Century Gothic"/>
                <a:ea typeface="ＭＳ Ｐゴシック" charset="0"/>
                <a:cs typeface="Century Gothic"/>
              </a:rPr>
              <a:t>   </a:t>
            </a:r>
            <a:r>
              <a:rPr lang="en-US" sz="1800" u="sng" dirty="0">
                <a:latin typeface="Century Gothic"/>
                <a:ea typeface="ＭＳ Ｐゴシック" charset="0"/>
                <a:cs typeface="Century Gothic"/>
              </a:rPr>
              <a:t>+49.3</a:t>
            </a:r>
            <a:r>
              <a:rPr lang="en-US" sz="1800" dirty="0">
                <a:latin typeface="Century Gothic"/>
                <a:ea typeface="ＭＳ Ｐゴシック" charset="0"/>
                <a:cs typeface="Century Gothic"/>
              </a:rPr>
              <a:t>		      </a:t>
            </a:r>
            <a:r>
              <a:rPr lang="en-US" sz="1800" u="sng" dirty="0">
                <a:latin typeface="Century Gothic"/>
                <a:ea typeface="ＭＳ Ｐゴシック" charset="0"/>
                <a:cs typeface="Century Gothic"/>
              </a:rPr>
              <a:t>- 16.98</a:t>
            </a:r>
            <a:r>
              <a:rPr lang="en-US" sz="1800" dirty="0">
                <a:latin typeface="Century Gothic"/>
                <a:ea typeface="ＭＳ Ｐゴシック" charset="0"/>
                <a:cs typeface="Century Gothic"/>
              </a:rPr>
              <a:t>	               </a:t>
            </a:r>
            <a:r>
              <a:rPr lang="en-US" sz="1800" u="sng" dirty="0">
                <a:latin typeface="Century Gothic"/>
                <a:ea typeface="ＭＳ Ｐゴシック" charset="0"/>
                <a:cs typeface="Century Gothic"/>
              </a:rPr>
              <a:t>- 17.8</a:t>
            </a:r>
          </a:p>
        </p:txBody>
      </p:sp>
      <p:sp>
        <p:nvSpPr>
          <p:cNvPr id="15" name="Freeform 14">
            <a:extLst>
              <a:ext uri="{FF2B5EF4-FFF2-40B4-BE49-F238E27FC236}">
                <a16:creationId xmlns:a16="http://schemas.microsoft.com/office/drawing/2014/main" id="{82F9EA76-90F9-03DC-0F3C-AA37AA08C965}"/>
              </a:ext>
            </a:extLst>
          </p:cNvPr>
          <p:cNvSpPr/>
          <p:nvPr/>
        </p:nvSpPr>
        <p:spPr>
          <a:xfrm>
            <a:off x="1350963" y="5294313"/>
            <a:ext cx="4879975" cy="276225"/>
          </a:xfrm>
          <a:custGeom>
            <a:avLst/>
            <a:gdLst>
              <a:gd name="connsiteX0" fmla="*/ 28646 w 4879347"/>
              <a:gd name="connsiteY0" fmla="*/ 0 h 276899"/>
              <a:gd name="connsiteX1" fmla="*/ 4879347 w 4879347"/>
              <a:gd name="connsiteY1" fmla="*/ 19097 h 276899"/>
              <a:gd name="connsiteX2" fmla="*/ 4869798 w 4879347"/>
              <a:gd name="connsiteY2" fmla="*/ 257802 h 276899"/>
              <a:gd name="connsiteX3" fmla="*/ 0 w 4879347"/>
              <a:gd name="connsiteY3" fmla="*/ 276899 h 276899"/>
              <a:gd name="connsiteX4" fmla="*/ 28646 w 4879347"/>
              <a:gd name="connsiteY4" fmla="*/ 0 h 27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347" h="276899">
                <a:moveTo>
                  <a:pt x="28646" y="0"/>
                </a:moveTo>
                <a:lnTo>
                  <a:pt x="4879347" y="19097"/>
                </a:lnTo>
                <a:lnTo>
                  <a:pt x="4869798" y="257802"/>
                </a:lnTo>
                <a:lnTo>
                  <a:pt x="0" y="276899"/>
                </a:lnTo>
                <a:lnTo>
                  <a:pt x="28646" y="0"/>
                </a:lnTo>
                <a:close/>
              </a:path>
            </a:pathLst>
          </a:cu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Freeform 15">
            <a:extLst>
              <a:ext uri="{FF2B5EF4-FFF2-40B4-BE49-F238E27FC236}">
                <a16:creationId xmlns:a16="http://schemas.microsoft.com/office/drawing/2014/main" id="{373AB34B-C209-37EE-0BA9-ACB7308189CB}"/>
              </a:ext>
            </a:extLst>
          </p:cNvPr>
          <p:cNvSpPr>
            <a:spLocks/>
          </p:cNvSpPr>
          <p:nvPr/>
        </p:nvSpPr>
        <p:spPr bwMode="auto">
          <a:xfrm>
            <a:off x="6230938" y="5132388"/>
            <a:ext cx="1865312" cy="514350"/>
          </a:xfrm>
          <a:custGeom>
            <a:avLst/>
            <a:gdLst>
              <a:gd name="T0" fmla="*/ 1186300 w 190437"/>
              <a:gd name="T1" fmla="*/ 77154 h 190964"/>
              <a:gd name="T2" fmla="*/ 251024 w 190437"/>
              <a:gd name="T3" fmla="*/ 102871 h 190964"/>
              <a:gd name="T4" fmla="*/ 718662 w 190437"/>
              <a:gd name="T5" fmla="*/ 488633 h 190964"/>
              <a:gd name="T6" fmla="*/ 999247 w 190437"/>
              <a:gd name="T7" fmla="*/ 514350 h 190964"/>
              <a:gd name="T8" fmla="*/ 1653938 w 190437"/>
              <a:gd name="T9" fmla="*/ 488633 h 190964"/>
              <a:gd name="T10" fmla="*/ 1653938 w 190437"/>
              <a:gd name="T11" fmla="*/ 180024 h 190964"/>
              <a:gd name="T12" fmla="*/ 1466885 w 190437"/>
              <a:gd name="T13" fmla="*/ 128588 h 190964"/>
              <a:gd name="T14" fmla="*/ 1373353 w 190437"/>
              <a:gd name="T15" fmla="*/ 51437 h 190964"/>
              <a:gd name="T16" fmla="*/ 905715 w 190437"/>
              <a:gd name="T17" fmla="*/ 25717 h 190964"/>
              <a:gd name="T18" fmla="*/ 718662 w 190437"/>
              <a:gd name="T19" fmla="*/ 0 h 190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437" h="190964">
                <a:moveTo>
                  <a:pt x="121114" y="28645"/>
                </a:moveTo>
                <a:cubicBezTo>
                  <a:pt x="89285" y="31828"/>
                  <a:pt x="42926" y="11286"/>
                  <a:pt x="25628" y="38193"/>
                </a:cubicBezTo>
                <a:cubicBezTo>
                  <a:pt x="-33885" y="130765"/>
                  <a:pt x="22123" y="159454"/>
                  <a:pt x="73371" y="181416"/>
                </a:cubicBezTo>
                <a:cubicBezTo>
                  <a:pt x="82622" y="185381"/>
                  <a:pt x="92468" y="187781"/>
                  <a:pt x="102017" y="190964"/>
                </a:cubicBezTo>
                <a:cubicBezTo>
                  <a:pt x="124297" y="187781"/>
                  <a:pt x="147506" y="188533"/>
                  <a:pt x="168857" y="181416"/>
                </a:cubicBezTo>
                <a:cubicBezTo>
                  <a:pt x="215845" y="165754"/>
                  <a:pt x="171918" y="76020"/>
                  <a:pt x="168857" y="66838"/>
                </a:cubicBezTo>
                <a:cubicBezTo>
                  <a:pt x="166010" y="58298"/>
                  <a:pt x="156126" y="54107"/>
                  <a:pt x="149760" y="47741"/>
                </a:cubicBezTo>
                <a:cubicBezTo>
                  <a:pt x="146577" y="38193"/>
                  <a:pt x="148585" y="24680"/>
                  <a:pt x="140211" y="19097"/>
                </a:cubicBezTo>
                <a:cubicBezTo>
                  <a:pt x="126707" y="10095"/>
                  <a:pt x="108073" y="14007"/>
                  <a:pt x="92468" y="9548"/>
                </a:cubicBezTo>
                <a:cubicBezTo>
                  <a:pt x="85625" y="7593"/>
                  <a:pt x="79737" y="3183"/>
                  <a:pt x="73371" y="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71326-622F-ACF1-C43E-997BD1DD6D67}"/>
              </a:ext>
            </a:extLst>
          </p:cNvPr>
          <p:cNvSpPr>
            <a:spLocks noChangeArrowheads="1"/>
          </p:cNvSpPr>
          <p:nvPr/>
        </p:nvSpPr>
        <p:spPr bwMode="auto">
          <a:xfrm>
            <a:off x="1206500" y="2071688"/>
            <a:ext cx="690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a:solidFill>
                  <a:srgbClr val="822433"/>
                </a:solidFill>
              </a:rPr>
              <a:t>Why math doesn’t add up </a:t>
            </a:r>
          </a:p>
          <a:p>
            <a:pPr eaLnBrk="1" hangingPunct="1">
              <a:spcBef>
                <a:spcPct val="0"/>
              </a:spcBef>
              <a:buClrTx/>
              <a:buFontTx/>
              <a:buNone/>
            </a:pPr>
            <a:r>
              <a:rPr lang="en-US" altLang="en-US" sz="4000">
                <a:solidFill>
                  <a:srgbClr val="822433"/>
                </a:solidFill>
              </a:rPr>
              <a:t>for some students with 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1800"/>
                                        <p:tgtEl>
                                          <p:spTgt spid="4"/>
                                        </p:tgtEl>
                                      </p:cBhvr>
                                    </p:animEffect>
                                    <p:set>
                                      <p:cBhvr>
                                        <p:cTn id="7" dur="1" fill="hold">
                                          <p:stCondLst>
                                            <p:cond delay="17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3">
            <a:extLst>
              <a:ext uri="{FF2B5EF4-FFF2-40B4-BE49-F238E27FC236}">
                <a16:creationId xmlns:a16="http://schemas.microsoft.com/office/drawing/2014/main" id="{E94CE24A-7318-A751-7D97-C6D45DD6A317}"/>
              </a:ext>
            </a:extLst>
          </p:cNvPr>
          <p:cNvSpPr txBox="1">
            <a:spLocks noChangeArrowheads="1"/>
          </p:cNvSpPr>
          <p:nvPr/>
        </p:nvSpPr>
        <p:spPr bwMode="auto">
          <a:xfrm>
            <a:off x="546100" y="1295400"/>
            <a:ext cx="670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3.  Teach and Use Heuristics   </a:t>
            </a:r>
          </a:p>
        </p:txBody>
      </p:sp>
      <p:sp>
        <p:nvSpPr>
          <p:cNvPr id="60418" name="Rectangle 4">
            <a:extLst>
              <a:ext uri="{FF2B5EF4-FFF2-40B4-BE49-F238E27FC236}">
                <a16:creationId xmlns:a16="http://schemas.microsoft.com/office/drawing/2014/main" id="{7FA771BB-FC4C-107F-D1AC-E3DD4A2EC936}"/>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2" name="TextBox 1">
            <a:extLst>
              <a:ext uri="{FF2B5EF4-FFF2-40B4-BE49-F238E27FC236}">
                <a16:creationId xmlns:a16="http://schemas.microsoft.com/office/drawing/2014/main" id="{E30ECD5C-11ED-C128-BF57-A2924BA6F5A4}"/>
              </a:ext>
            </a:extLst>
          </p:cNvPr>
          <p:cNvSpPr txBox="1">
            <a:spLocks noChangeArrowheads="1"/>
          </p:cNvSpPr>
          <p:nvPr/>
        </p:nvSpPr>
        <p:spPr bwMode="auto">
          <a:xfrm>
            <a:off x="850900" y="2209800"/>
            <a:ext cx="7378700" cy="1570038"/>
          </a:xfrm>
          <a:prstGeom prst="rect">
            <a:avLst/>
          </a:prstGeom>
          <a:solidFill>
            <a:srgbClr val="C5EFFF"/>
          </a:solidFill>
          <a:ln w="9525">
            <a:solidFill>
              <a:srgbClr val="000090"/>
            </a:solidFill>
            <a:miter lim="800000"/>
            <a:headEnd/>
            <a:tailEnd/>
          </a:ln>
          <a:effectLst>
            <a:outerShdw blurRad="50800" dist="88900" dir="2700000" algn="tl" rotWithShape="0">
              <a:srgbClr val="808080">
                <a:alpha val="42999"/>
              </a:srgbClr>
            </a:outerShdw>
          </a:effectLst>
        </p:spPr>
        <p:txBody>
          <a:bodyPr>
            <a:spAutoFit/>
          </a:bodyPr>
          <a:lstStyle/>
          <a:p>
            <a:pPr eaLnBrk="1" hangingPunct="1">
              <a:defRPr/>
            </a:pPr>
            <a:r>
              <a:rPr lang="en-US" dirty="0">
                <a:latin typeface="Arial" charset="0"/>
                <a:ea typeface="ＭＳ Ｐゴシック" charset="0"/>
                <a:cs typeface="ＭＳ Ｐゴシック" charset="0"/>
              </a:rPr>
              <a:t>Heuristics are best understood and best used by students who already understand the math concept but simply cannot remember the steps to complete the problem (Burns, 2011)</a:t>
            </a:r>
          </a:p>
        </p:txBody>
      </p:sp>
      <p:sp>
        <p:nvSpPr>
          <p:cNvPr id="60420" name="TextBox 2">
            <a:extLst>
              <a:ext uri="{FF2B5EF4-FFF2-40B4-BE49-F238E27FC236}">
                <a16:creationId xmlns:a16="http://schemas.microsoft.com/office/drawing/2014/main" id="{E4B6DC89-B8C5-D7CC-F0E2-5FA8628305F3}"/>
              </a:ext>
            </a:extLst>
          </p:cNvPr>
          <p:cNvSpPr txBox="1">
            <a:spLocks noChangeArrowheads="1"/>
          </p:cNvSpPr>
          <p:nvPr/>
        </p:nvSpPr>
        <p:spPr bwMode="auto">
          <a:xfrm>
            <a:off x="538163" y="4064000"/>
            <a:ext cx="8224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t>(FOIL)     BEDMAS   SOHCAHTOA</a:t>
            </a:r>
          </a:p>
        </p:txBody>
      </p:sp>
      <p:sp>
        <p:nvSpPr>
          <p:cNvPr id="60421" name="TextBox 7">
            <a:extLst>
              <a:ext uri="{FF2B5EF4-FFF2-40B4-BE49-F238E27FC236}">
                <a16:creationId xmlns:a16="http://schemas.microsoft.com/office/drawing/2014/main" id="{05BAF555-002F-5550-264A-5BEED23B20C5}"/>
              </a:ext>
            </a:extLst>
          </p:cNvPr>
          <p:cNvSpPr txBox="1">
            <a:spLocks noChangeArrowheads="1"/>
          </p:cNvSpPr>
          <p:nvPr/>
        </p:nvSpPr>
        <p:spPr bwMode="auto">
          <a:xfrm>
            <a:off x="736600" y="4953000"/>
            <a:ext cx="7813675"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“Read the problem, highlight key words, circle the signs, </a:t>
            </a:r>
          </a:p>
          <a:p>
            <a:pPr eaLnBrk="1" hangingPunct="1">
              <a:spcBef>
                <a:spcPct val="0"/>
              </a:spcBef>
              <a:buClrTx/>
              <a:buFontTx/>
              <a:buNone/>
            </a:pPr>
            <a:r>
              <a:rPr lang="en-US" altLang="en-US" sz="2400" b="0"/>
              <a:t>check your work”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3">
            <a:extLst>
              <a:ext uri="{FF2B5EF4-FFF2-40B4-BE49-F238E27FC236}">
                <a16:creationId xmlns:a16="http://schemas.microsoft.com/office/drawing/2014/main" id="{5FFBA3A0-217B-6B0A-EB44-5EE5C380CCC4}"/>
              </a:ext>
            </a:extLst>
          </p:cNvPr>
          <p:cNvSpPr txBox="1">
            <a:spLocks noChangeArrowheads="1"/>
          </p:cNvSpPr>
          <p:nvPr/>
        </p:nvSpPr>
        <p:spPr bwMode="auto">
          <a:xfrm>
            <a:off x="355600" y="1333500"/>
            <a:ext cx="869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4. Progress Monitoring: </a:t>
            </a:r>
            <a:r>
              <a:rPr lang="en-US" altLang="en-US" b="0">
                <a:solidFill>
                  <a:srgbClr val="0000FF"/>
                </a:solidFill>
              </a:rPr>
              <a:t>Teacher/student</a:t>
            </a:r>
            <a:r>
              <a:rPr lang="en-US" altLang="en-US" sz="4000" b="0">
                <a:solidFill>
                  <a:srgbClr val="0000FF"/>
                </a:solidFill>
              </a:rPr>
              <a:t>     </a:t>
            </a:r>
          </a:p>
        </p:txBody>
      </p:sp>
      <p:sp>
        <p:nvSpPr>
          <p:cNvPr id="62466" name="Rectangle 4">
            <a:extLst>
              <a:ext uri="{FF2B5EF4-FFF2-40B4-BE49-F238E27FC236}">
                <a16:creationId xmlns:a16="http://schemas.microsoft.com/office/drawing/2014/main" id="{5F4B0E16-CAB8-7716-843E-E15A30836152}"/>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6" name="TextBox 5">
            <a:extLst>
              <a:ext uri="{FF2B5EF4-FFF2-40B4-BE49-F238E27FC236}">
                <a16:creationId xmlns:a16="http://schemas.microsoft.com/office/drawing/2014/main" id="{B806A0BC-8626-32ED-5CBC-4E17B15B0924}"/>
              </a:ext>
            </a:extLst>
          </p:cNvPr>
          <p:cNvSpPr txBox="1">
            <a:spLocks noChangeArrowheads="1"/>
          </p:cNvSpPr>
          <p:nvPr/>
        </p:nvSpPr>
        <p:spPr bwMode="auto">
          <a:xfrm>
            <a:off x="495300" y="2222500"/>
            <a:ext cx="82772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Frequent &amp; systematic formative assessment, </a:t>
            </a:r>
          </a:p>
          <a:p>
            <a:pPr eaLnBrk="1" hangingPunct="1">
              <a:spcBef>
                <a:spcPct val="0"/>
              </a:spcBef>
              <a:buClrTx/>
              <a:buFontTx/>
              <a:buNone/>
            </a:pPr>
            <a:r>
              <a:rPr lang="en-US" altLang="en-US" sz="2400" b="0"/>
              <a:t>with corrective feedback, is beneficial for the teacher and </a:t>
            </a:r>
          </a:p>
          <a:p>
            <a:pPr eaLnBrk="1" hangingPunct="1">
              <a:spcBef>
                <a:spcPct val="0"/>
              </a:spcBef>
              <a:buClrTx/>
              <a:buFontTx/>
              <a:buNone/>
            </a:pPr>
            <a:r>
              <a:rPr lang="en-US" altLang="en-US" sz="2400" b="0"/>
              <a:t>the student.  </a:t>
            </a:r>
          </a:p>
          <a:p>
            <a:pPr eaLnBrk="1" hangingPunct="1">
              <a:spcBef>
                <a:spcPct val="0"/>
              </a:spcBef>
              <a:buClrTx/>
              <a:buFontTx/>
              <a:buNone/>
            </a:pPr>
            <a:endParaRPr lang="en-US" altLang="en-US" sz="2400" b="0"/>
          </a:p>
          <a:p>
            <a:pPr eaLnBrk="1" hangingPunct="1">
              <a:spcBef>
                <a:spcPct val="0"/>
              </a:spcBef>
              <a:buClrTx/>
              <a:buFontTx/>
              <a:buNone/>
            </a:pPr>
            <a:r>
              <a:rPr lang="en-US" altLang="en-US" sz="2400" b="0"/>
              <a:t>The student must be central to this progress monitoring</a:t>
            </a:r>
          </a:p>
          <a:p>
            <a:pPr eaLnBrk="1" hangingPunct="1">
              <a:spcBef>
                <a:spcPct val="0"/>
              </a:spcBef>
              <a:buClrTx/>
              <a:buFontTx/>
              <a:buNone/>
            </a:pPr>
            <a:endParaRPr lang="en-US" altLang="en-US" sz="2400" b="0"/>
          </a:p>
          <a:p>
            <a:pPr eaLnBrk="1" hangingPunct="1">
              <a:spcBef>
                <a:spcPct val="0"/>
              </a:spcBef>
              <a:buClrTx/>
              <a:buFontTx/>
              <a:buNone/>
            </a:pPr>
            <a:r>
              <a:rPr lang="en-US" altLang="en-US" sz="2400" b="0"/>
              <a:t>Teachers and students must view performance data as part</a:t>
            </a:r>
          </a:p>
          <a:p>
            <a:pPr eaLnBrk="1" hangingPunct="1">
              <a:spcBef>
                <a:spcPct val="0"/>
              </a:spcBef>
              <a:buClrTx/>
              <a:buFontTx/>
              <a:buNone/>
            </a:pPr>
            <a:r>
              <a:rPr lang="en-US" altLang="en-US" sz="2400" b="0"/>
              <a:t>of their normal teaching and learning regime </a:t>
            </a:r>
          </a:p>
        </p:txBody>
      </p:sp>
      <p:sp>
        <p:nvSpPr>
          <p:cNvPr id="7" name="TextBox 6">
            <a:extLst>
              <a:ext uri="{FF2B5EF4-FFF2-40B4-BE49-F238E27FC236}">
                <a16:creationId xmlns:a16="http://schemas.microsoft.com/office/drawing/2014/main" id="{14A00E94-C4DE-8683-21CC-FCF3C2DA5CFE}"/>
              </a:ext>
            </a:extLst>
          </p:cNvPr>
          <p:cNvSpPr txBox="1">
            <a:spLocks noChangeArrowheads="1"/>
          </p:cNvSpPr>
          <p:nvPr/>
        </p:nvSpPr>
        <p:spPr bwMode="auto">
          <a:xfrm>
            <a:off x="495300" y="5346700"/>
            <a:ext cx="8648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00000"/>
                </a:solidFill>
              </a:rPr>
              <a:t>An important part of the formative assessment is the message</a:t>
            </a:r>
          </a:p>
          <a:p>
            <a:pPr eaLnBrk="1" hangingPunct="1">
              <a:spcBef>
                <a:spcPct val="0"/>
              </a:spcBef>
              <a:buClrTx/>
              <a:buFontTx/>
              <a:buNone/>
            </a:pPr>
            <a:r>
              <a:rPr lang="en-US" altLang="en-US" sz="2400" b="0">
                <a:solidFill>
                  <a:srgbClr val="800000"/>
                </a:solidFill>
              </a:rPr>
              <a:t>the teacher sends about progress through effort!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ED1F77-28E3-D96A-2BE8-B48B727E65D0}"/>
              </a:ext>
            </a:extLst>
          </p:cNvPr>
          <p:cNvSpPr txBox="1"/>
          <p:nvPr/>
        </p:nvSpPr>
        <p:spPr>
          <a:xfrm>
            <a:off x="546100" y="1295400"/>
            <a:ext cx="7981950" cy="1570038"/>
          </a:xfrm>
          <a:prstGeom prst="rect">
            <a:avLst/>
          </a:prstGeom>
          <a:noFill/>
        </p:spPr>
        <p:txBody>
          <a:bodyPr wrap="none">
            <a:spAutoFit/>
          </a:bodyPr>
          <a:lstStyle/>
          <a:p>
            <a:pPr marL="742950" indent="-742950" eaLnBrk="1" hangingPunct="1">
              <a:buFontTx/>
              <a:buAutoNum type="arabicPeriod" startAt="5"/>
              <a:defRPr/>
            </a:pPr>
            <a:r>
              <a:rPr lang="en-US" sz="4000" dirty="0">
                <a:solidFill>
                  <a:srgbClr val="0000FF"/>
                </a:solidFill>
                <a:latin typeface="Arial" charset="0"/>
                <a:ea typeface="ＭＳ Ｐゴシック" charset="0"/>
                <a:cs typeface="ＭＳ Ｐゴシック" charset="0"/>
              </a:rPr>
              <a:t>Attribution Effects </a:t>
            </a:r>
          </a:p>
          <a:p>
            <a:pPr eaLnBrk="1" hangingPunct="1">
              <a:defRPr/>
            </a:pPr>
            <a:r>
              <a:rPr lang="en-US" sz="2800" dirty="0">
                <a:solidFill>
                  <a:srgbClr val="0000FF"/>
                </a:solidFill>
                <a:latin typeface="Arial" charset="0"/>
                <a:ea typeface="ＭＳ Ｐゴシック" charset="0"/>
                <a:cs typeface="ＭＳ Ｐゴシック" charset="0"/>
              </a:rPr>
              <a:t>      ...emphasizing that effort and correct strategy </a:t>
            </a:r>
          </a:p>
          <a:p>
            <a:pPr eaLnBrk="1" hangingPunct="1">
              <a:defRPr/>
            </a:pPr>
            <a:r>
              <a:rPr lang="en-US" sz="2800" dirty="0">
                <a:solidFill>
                  <a:srgbClr val="0000FF"/>
                </a:solidFill>
                <a:latin typeface="Arial" charset="0"/>
                <a:ea typeface="ＭＳ Ｐゴシック" charset="0"/>
                <a:cs typeface="ＭＳ Ｐゴシック" charset="0"/>
              </a:rPr>
              <a:t>      use yield results</a:t>
            </a:r>
          </a:p>
        </p:txBody>
      </p:sp>
      <p:sp>
        <p:nvSpPr>
          <p:cNvPr id="63490" name="Rectangle 4">
            <a:extLst>
              <a:ext uri="{FF2B5EF4-FFF2-40B4-BE49-F238E27FC236}">
                <a16:creationId xmlns:a16="http://schemas.microsoft.com/office/drawing/2014/main" id="{30CE0648-88DA-63B9-2C86-2CBE0CC34A94}"/>
              </a:ext>
            </a:extLst>
          </p:cNvPr>
          <p:cNvSpPr>
            <a:spLocks noChangeArrowheads="1"/>
          </p:cNvSpPr>
          <p:nvPr/>
        </p:nvSpPr>
        <p:spPr bwMode="auto">
          <a:xfrm>
            <a:off x="1522413" y="569913"/>
            <a:ext cx="5291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22433"/>
                </a:solidFill>
              </a:rPr>
              <a:t>Approaches to Instruction</a:t>
            </a:r>
          </a:p>
        </p:txBody>
      </p:sp>
      <p:sp>
        <p:nvSpPr>
          <p:cNvPr id="63491" name="TextBox 5">
            <a:extLst>
              <a:ext uri="{FF2B5EF4-FFF2-40B4-BE49-F238E27FC236}">
                <a16:creationId xmlns:a16="http://schemas.microsoft.com/office/drawing/2014/main" id="{6D7264D3-4230-3E06-E08C-1EA72221155E}"/>
              </a:ext>
            </a:extLst>
          </p:cNvPr>
          <p:cNvSpPr txBox="1">
            <a:spLocks noChangeArrowheads="1"/>
          </p:cNvSpPr>
          <p:nvPr/>
        </p:nvSpPr>
        <p:spPr bwMode="auto">
          <a:xfrm>
            <a:off x="1638300" y="3276600"/>
            <a:ext cx="5640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Blackwell, Trzesniewski, &amp; Dweck, 2007</a:t>
            </a:r>
          </a:p>
        </p:txBody>
      </p:sp>
      <p:sp>
        <p:nvSpPr>
          <p:cNvPr id="63492" name="TextBox 7">
            <a:extLst>
              <a:ext uri="{FF2B5EF4-FFF2-40B4-BE49-F238E27FC236}">
                <a16:creationId xmlns:a16="http://schemas.microsoft.com/office/drawing/2014/main" id="{4F5A2BAA-D8D7-89EE-6373-5F4E6653DFA8}"/>
              </a:ext>
            </a:extLst>
          </p:cNvPr>
          <p:cNvSpPr txBox="1">
            <a:spLocks noChangeArrowheads="1"/>
          </p:cNvSpPr>
          <p:nvPr/>
        </p:nvSpPr>
        <p:spPr bwMode="auto">
          <a:xfrm>
            <a:off x="444500" y="3771900"/>
            <a:ext cx="8277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solidFill>
                  <a:srgbClr val="800000"/>
                </a:solidFill>
              </a:rPr>
              <a:t>The belief that intelligence is malleable showed an upward</a:t>
            </a:r>
          </a:p>
          <a:p>
            <a:pPr eaLnBrk="1" hangingPunct="1">
              <a:spcBef>
                <a:spcPct val="0"/>
              </a:spcBef>
              <a:buClrTx/>
              <a:buFontTx/>
              <a:buNone/>
            </a:pPr>
            <a:r>
              <a:rPr lang="en-US" altLang="en-US" sz="2400" b="0">
                <a:solidFill>
                  <a:srgbClr val="800000"/>
                </a:solidFill>
              </a:rPr>
              <a:t>trajectory in math achievement scores over the two years </a:t>
            </a:r>
          </a:p>
          <a:p>
            <a:pPr eaLnBrk="1" hangingPunct="1">
              <a:spcBef>
                <a:spcPct val="0"/>
              </a:spcBef>
              <a:buClrTx/>
              <a:buFontTx/>
              <a:buNone/>
            </a:pPr>
            <a:r>
              <a:rPr lang="en-US" altLang="en-US" sz="2400" b="0">
                <a:solidFill>
                  <a:srgbClr val="800000"/>
                </a:solidFill>
              </a:rPr>
              <a:t>of Junior High school, while a belief that intelligence is fixed </a:t>
            </a:r>
          </a:p>
          <a:p>
            <a:pPr eaLnBrk="1" hangingPunct="1">
              <a:spcBef>
                <a:spcPct val="0"/>
              </a:spcBef>
              <a:buClrTx/>
              <a:buFontTx/>
              <a:buNone/>
            </a:pPr>
            <a:r>
              <a:rPr lang="en-US" altLang="en-US" sz="2400" b="0">
                <a:solidFill>
                  <a:srgbClr val="800000"/>
                </a:solidFill>
              </a:rPr>
              <a:t>showed a flat trajectory </a:t>
            </a:r>
            <a:r>
              <a:rPr lang="en-US" altLang="en-US" sz="1600" b="0">
                <a:solidFill>
                  <a:srgbClr val="800000"/>
                </a:solidFill>
              </a:rPr>
              <a:t>(p.246)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7EC-A954-9710-A96A-C896A61F4090}"/>
              </a:ext>
            </a:extLst>
          </p:cNvPr>
          <p:cNvSpPr>
            <a:spLocks noGrp="1"/>
          </p:cNvSpPr>
          <p:nvPr>
            <p:ph type="title"/>
          </p:nvPr>
        </p:nvSpPr>
        <p:spPr>
          <a:xfrm>
            <a:off x="463550" y="366713"/>
            <a:ext cx="7829550" cy="765175"/>
          </a:xfrm>
        </p:spPr>
        <p:txBody>
          <a:bodyPr/>
          <a:lstStyle/>
          <a:p>
            <a:pPr>
              <a:defRPr/>
            </a:pPr>
            <a:r>
              <a:rPr lang="en-US" b="1" dirty="0">
                <a:solidFill>
                  <a:srgbClr val="800000"/>
                </a:solidFill>
                <a:latin typeface="+mn-lt"/>
              </a:rPr>
              <a:t>Quick Review of the 5 Approaches</a:t>
            </a:r>
          </a:p>
        </p:txBody>
      </p:sp>
      <p:sp>
        <p:nvSpPr>
          <p:cNvPr id="64514" name="TextBox 4">
            <a:extLst>
              <a:ext uri="{FF2B5EF4-FFF2-40B4-BE49-F238E27FC236}">
                <a16:creationId xmlns:a16="http://schemas.microsoft.com/office/drawing/2014/main" id="{16341187-B9E4-AA3A-5CBD-2C10383CAD90}"/>
              </a:ext>
            </a:extLst>
          </p:cNvPr>
          <p:cNvSpPr txBox="1">
            <a:spLocks noChangeArrowheads="1"/>
          </p:cNvSpPr>
          <p:nvPr/>
        </p:nvSpPr>
        <p:spPr bwMode="auto">
          <a:xfrm>
            <a:off x="952500" y="1231900"/>
            <a:ext cx="5030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1. Explicit Instruction </a:t>
            </a:r>
          </a:p>
        </p:txBody>
      </p:sp>
      <p:sp>
        <p:nvSpPr>
          <p:cNvPr id="64515" name="TextBox 3">
            <a:extLst>
              <a:ext uri="{FF2B5EF4-FFF2-40B4-BE49-F238E27FC236}">
                <a16:creationId xmlns:a16="http://schemas.microsoft.com/office/drawing/2014/main" id="{347DF7B4-03ED-5A62-A63F-5325CCE22AFB}"/>
              </a:ext>
            </a:extLst>
          </p:cNvPr>
          <p:cNvSpPr txBox="1">
            <a:spLocks noChangeArrowheads="1"/>
          </p:cNvSpPr>
          <p:nvPr/>
        </p:nvSpPr>
        <p:spPr bwMode="auto">
          <a:xfrm>
            <a:off x="952500" y="2882900"/>
            <a:ext cx="6704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3. Teach and Use Heuristics   </a:t>
            </a:r>
          </a:p>
        </p:txBody>
      </p:sp>
      <p:sp>
        <p:nvSpPr>
          <p:cNvPr id="64516" name="TextBox 3">
            <a:extLst>
              <a:ext uri="{FF2B5EF4-FFF2-40B4-BE49-F238E27FC236}">
                <a16:creationId xmlns:a16="http://schemas.microsoft.com/office/drawing/2014/main" id="{82419F95-BC5F-A992-ED29-8D09D4BA6699}"/>
              </a:ext>
            </a:extLst>
          </p:cNvPr>
          <p:cNvSpPr txBox="1">
            <a:spLocks noChangeArrowheads="1"/>
          </p:cNvSpPr>
          <p:nvPr/>
        </p:nvSpPr>
        <p:spPr bwMode="auto">
          <a:xfrm>
            <a:off x="946150" y="3657600"/>
            <a:ext cx="548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4. Progress Monitoring</a:t>
            </a:r>
          </a:p>
        </p:txBody>
      </p:sp>
      <p:sp>
        <p:nvSpPr>
          <p:cNvPr id="64517" name="TextBox 4">
            <a:extLst>
              <a:ext uri="{FF2B5EF4-FFF2-40B4-BE49-F238E27FC236}">
                <a16:creationId xmlns:a16="http://schemas.microsoft.com/office/drawing/2014/main" id="{00310613-7A83-B572-FB13-6B8AFD847EB0}"/>
              </a:ext>
            </a:extLst>
          </p:cNvPr>
          <p:cNvSpPr txBox="1">
            <a:spLocks noChangeArrowheads="1"/>
          </p:cNvSpPr>
          <p:nvPr/>
        </p:nvSpPr>
        <p:spPr bwMode="auto">
          <a:xfrm>
            <a:off x="947738" y="2070100"/>
            <a:ext cx="311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4000" b="0">
                <a:solidFill>
                  <a:srgbClr val="0000FF"/>
                </a:solidFill>
              </a:rPr>
              <a:t>2. Get Visual</a:t>
            </a:r>
          </a:p>
        </p:txBody>
      </p:sp>
      <p:sp>
        <p:nvSpPr>
          <p:cNvPr id="64518" name="TextBox 7">
            <a:extLst>
              <a:ext uri="{FF2B5EF4-FFF2-40B4-BE49-F238E27FC236}">
                <a16:creationId xmlns:a16="http://schemas.microsoft.com/office/drawing/2014/main" id="{635A12E1-ACF6-A549-75C4-166D30E4C0C6}"/>
              </a:ext>
            </a:extLst>
          </p:cNvPr>
          <p:cNvSpPr txBox="1">
            <a:spLocks noChangeArrowheads="1"/>
          </p:cNvSpPr>
          <p:nvPr/>
        </p:nvSpPr>
        <p:spPr bwMode="auto">
          <a:xfrm>
            <a:off x="952500" y="4457700"/>
            <a:ext cx="471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AutoNum type="arabicPeriod" startAt="5"/>
            </a:pPr>
            <a:r>
              <a:rPr lang="en-US" altLang="en-US" sz="4000" b="0">
                <a:solidFill>
                  <a:srgbClr val="0000FF"/>
                </a:solidFill>
              </a:rPr>
              <a:t>Attribution Effects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3">
            <a:extLst>
              <a:ext uri="{FF2B5EF4-FFF2-40B4-BE49-F238E27FC236}">
                <a16:creationId xmlns:a16="http://schemas.microsoft.com/office/drawing/2014/main" id="{1B56760D-C31A-B783-EE20-D145FDC8E8D2}"/>
              </a:ext>
            </a:extLst>
          </p:cNvPr>
          <p:cNvSpPr txBox="1">
            <a:spLocks noChangeArrowheads="1"/>
          </p:cNvSpPr>
          <p:nvPr/>
        </p:nvSpPr>
        <p:spPr bwMode="auto">
          <a:xfrm>
            <a:off x="890588" y="1612900"/>
            <a:ext cx="7112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800000"/>
                </a:solidFill>
              </a:rPr>
              <a:t>New Mathematics</a:t>
            </a:r>
          </a:p>
          <a:p>
            <a:pPr eaLnBrk="1" hangingPunct="1">
              <a:spcBef>
                <a:spcPct val="0"/>
              </a:spcBef>
              <a:buClrTx/>
              <a:buFontTx/>
              <a:buNone/>
            </a:pPr>
            <a:r>
              <a:rPr lang="en-US" altLang="en-US">
                <a:solidFill>
                  <a:srgbClr val="800000"/>
                </a:solidFill>
              </a:rPr>
              <a:t>Assistive/Instruction Technology </a:t>
            </a:r>
          </a:p>
          <a:p>
            <a:pPr eaLnBrk="1" hangingPunct="1">
              <a:spcBef>
                <a:spcPct val="0"/>
              </a:spcBef>
              <a:buClrTx/>
              <a:buFontTx/>
              <a:buNone/>
            </a:pPr>
            <a:r>
              <a:rPr lang="en-US" altLang="en-US" sz="2400" b="0"/>
              <a:t>Designed by teams of neuroscientists </a:t>
            </a:r>
          </a:p>
          <a:p>
            <a:pPr eaLnBrk="1" hangingPunct="1">
              <a:spcBef>
                <a:spcPct val="0"/>
              </a:spcBef>
              <a:buClrTx/>
              <a:buFontTx/>
              <a:buNone/>
            </a:pPr>
            <a:r>
              <a:rPr lang="en-US" altLang="en-US" sz="2400" b="0"/>
              <a:t>for the purpose of addressing the needs</a:t>
            </a:r>
          </a:p>
          <a:p>
            <a:pPr eaLnBrk="1" hangingPunct="1">
              <a:spcBef>
                <a:spcPct val="0"/>
              </a:spcBef>
              <a:buClrTx/>
              <a:buFontTx/>
              <a:buNone/>
            </a:pPr>
            <a:r>
              <a:rPr lang="en-US" altLang="en-US" sz="2400" b="0"/>
              <a:t>of students with a learning disorder in mathematics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a:extLst>
              <a:ext uri="{FF2B5EF4-FFF2-40B4-BE49-F238E27FC236}">
                <a16:creationId xmlns:a16="http://schemas.microsoft.com/office/drawing/2014/main" id="{72508794-AD5D-02E0-0054-2EF57F3CF1A9}"/>
              </a:ext>
            </a:extLst>
          </p:cNvPr>
          <p:cNvSpPr>
            <a:spLocks noChangeArrowheads="1"/>
          </p:cNvSpPr>
          <p:nvPr/>
        </p:nvSpPr>
        <p:spPr bwMode="auto">
          <a:xfrm>
            <a:off x="431800" y="447675"/>
            <a:ext cx="7404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http://www.number-sense.co.uk/numberbonds/</a:t>
            </a:r>
          </a:p>
        </p:txBody>
      </p:sp>
      <p:pic>
        <p:nvPicPr>
          <p:cNvPr id="5" name="Picture 4">
            <a:hlinkClick r:id="rId2"/>
            <a:extLst>
              <a:ext uri="{FF2B5EF4-FFF2-40B4-BE49-F238E27FC236}">
                <a16:creationId xmlns:a16="http://schemas.microsoft.com/office/drawing/2014/main" id="{61B33BB8-5E22-00B8-176E-8848520ABD6E}"/>
              </a:ext>
            </a:extLst>
          </p:cNvPr>
          <p:cNvPicPr>
            <a:picLocks noChangeAspect="1"/>
          </p:cNvPicPr>
          <p:nvPr/>
        </p:nvPicPr>
        <p:blipFill>
          <a:blip r:embed="rId3"/>
          <a:srcRect/>
          <a:stretch>
            <a:fillRect/>
          </a:stretch>
        </p:blipFill>
        <p:spPr bwMode="auto">
          <a:xfrm>
            <a:off x="1651000" y="942975"/>
            <a:ext cx="5156200" cy="5114925"/>
          </a:xfrm>
          <a:prstGeom prst="rect">
            <a:avLst/>
          </a:prstGeom>
          <a:noFill/>
          <a:ln w="9525">
            <a:solidFill>
              <a:schemeClr val="tx1"/>
            </a:solidFill>
            <a:miter lim="800000"/>
            <a:headEnd/>
            <a:tailEnd/>
          </a:ln>
          <a:effectLst>
            <a:outerShdw blurRad="50800" dist="101600" dir="2700000" algn="tl" rotWithShape="0">
              <a:srgbClr val="808080">
                <a:alpha val="42999"/>
              </a:srgbClr>
            </a:outerShdw>
          </a:effectLst>
        </p:spPr>
      </p:pic>
      <p:sp>
        <p:nvSpPr>
          <p:cNvPr id="66563" name="TextBox 5">
            <a:extLst>
              <a:ext uri="{FF2B5EF4-FFF2-40B4-BE49-F238E27FC236}">
                <a16:creationId xmlns:a16="http://schemas.microsoft.com/office/drawing/2014/main" id="{DF31B4FD-BB7D-7188-C19C-00B4652AB3CC}"/>
              </a:ext>
            </a:extLst>
          </p:cNvPr>
          <p:cNvSpPr txBox="1">
            <a:spLocks noChangeArrowheads="1"/>
          </p:cNvSpPr>
          <p:nvPr/>
        </p:nvSpPr>
        <p:spPr bwMode="auto">
          <a:xfrm>
            <a:off x="7048500" y="1739900"/>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Grade 5-7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005D667C-BD39-CA91-294F-52FA7C888917}"/>
              </a:ext>
            </a:extLst>
          </p:cNvPr>
          <p:cNvPicPr>
            <a:picLocks noChangeAspect="1"/>
          </p:cNvPicPr>
          <p:nvPr/>
        </p:nvPicPr>
        <p:blipFill>
          <a:blip r:embed="rId3"/>
          <a:srcRect/>
          <a:stretch>
            <a:fillRect/>
          </a:stretch>
        </p:blipFill>
        <p:spPr bwMode="auto">
          <a:xfrm>
            <a:off x="660400" y="1423988"/>
            <a:ext cx="7975600" cy="2174875"/>
          </a:xfrm>
          <a:prstGeom prst="rect">
            <a:avLst/>
          </a:prstGeom>
          <a:noFill/>
          <a:ln w="9525">
            <a:solidFill>
              <a:schemeClr val="tx1"/>
            </a:solidFill>
            <a:miter lim="800000"/>
            <a:headEnd/>
            <a:tailEnd/>
          </a:ln>
          <a:effectLst>
            <a:outerShdw blurRad="50800" dist="101600" dir="2700000" algn="tl" rotWithShape="0">
              <a:srgbClr val="808080">
                <a:alpha val="42999"/>
              </a:srgbClr>
            </a:outerShdw>
          </a:effectLst>
        </p:spPr>
      </p:pic>
      <p:sp>
        <p:nvSpPr>
          <p:cNvPr id="67586" name="TextBox 4">
            <a:extLst>
              <a:ext uri="{FF2B5EF4-FFF2-40B4-BE49-F238E27FC236}">
                <a16:creationId xmlns:a16="http://schemas.microsoft.com/office/drawing/2014/main" id="{96B301E0-94B2-8B26-C406-CBB35F91B199}"/>
              </a:ext>
            </a:extLst>
          </p:cNvPr>
          <p:cNvSpPr txBox="1">
            <a:spLocks noChangeArrowheads="1"/>
          </p:cNvSpPr>
          <p:nvPr/>
        </p:nvSpPr>
        <p:spPr bwMode="auto">
          <a:xfrm>
            <a:off x="927100" y="4076700"/>
            <a:ext cx="415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www.low-numeracy.ning.com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a:extLst>
              <a:ext uri="{FF2B5EF4-FFF2-40B4-BE49-F238E27FC236}">
                <a16:creationId xmlns:a16="http://schemas.microsoft.com/office/drawing/2014/main" id="{003E2D52-C5B2-83C2-8F94-6FA1245ADE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06400"/>
            <a:ext cx="30353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3"/>
            <a:extLst>
              <a:ext uri="{FF2B5EF4-FFF2-40B4-BE49-F238E27FC236}">
                <a16:creationId xmlns:a16="http://schemas.microsoft.com/office/drawing/2014/main" id="{A5418122-0364-27D1-A618-1BE78B9F2817}"/>
              </a:ext>
            </a:extLst>
          </p:cNvPr>
          <p:cNvPicPr>
            <a:picLocks noChangeAspect="1"/>
          </p:cNvPicPr>
          <p:nvPr/>
        </p:nvPicPr>
        <p:blipFill>
          <a:blip r:embed="rId4"/>
          <a:srcRect/>
          <a:stretch>
            <a:fillRect/>
          </a:stretch>
        </p:blipFill>
        <p:spPr bwMode="auto">
          <a:xfrm>
            <a:off x="241300" y="1773238"/>
            <a:ext cx="8648700" cy="3254375"/>
          </a:xfrm>
          <a:prstGeom prst="rect">
            <a:avLst/>
          </a:prstGeom>
          <a:noFill/>
          <a:ln w="9525">
            <a:solidFill>
              <a:srgbClr val="000090"/>
            </a:solidFill>
            <a:miter lim="800000"/>
            <a:headEnd/>
            <a:tailEnd/>
          </a:ln>
          <a:effectLst>
            <a:outerShdw blurRad="50800" dist="101600" dir="2700000" algn="tl" rotWithShape="0">
              <a:srgbClr val="808080">
                <a:alpha val="42999"/>
              </a:srgbClr>
            </a:outerShdw>
          </a:effectLst>
        </p:spPr>
      </p:pic>
      <p:sp>
        <p:nvSpPr>
          <p:cNvPr id="68611" name="TextBox 5">
            <a:extLst>
              <a:ext uri="{FF2B5EF4-FFF2-40B4-BE49-F238E27FC236}">
                <a16:creationId xmlns:a16="http://schemas.microsoft.com/office/drawing/2014/main" id="{3F3EDE07-3280-676F-FB73-41BCC3E5BE02}"/>
              </a:ext>
            </a:extLst>
          </p:cNvPr>
          <p:cNvSpPr txBox="1">
            <a:spLocks noChangeArrowheads="1"/>
          </p:cNvSpPr>
          <p:nvPr/>
        </p:nvSpPr>
        <p:spPr bwMode="auto">
          <a:xfrm>
            <a:off x="419100" y="5435600"/>
            <a:ext cx="698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b="0"/>
              <a:t>A pilot project is currently underway in the NLESD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
            <a:extLst>
              <a:ext uri="{FF2B5EF4-FFF2-40B4-BE49-F238E27FC236}">
                <a16:creationId xmlns:a16="http://schemas.microsoft.com/office/drawing/2014/main" id="{5F1A5922-65D0-1E83-6306-A76CC1417209}"/>
              </a:ext>
            </a:extLst>
          </p:cNvPr>
          <p:cNvSpPr txBox="1">
            <a:spLocks noChangeArrowheads="1"/>
          </p:cNvSpPr>
          <p:nvPr/>
        </p:nvSpPr>
        <p:spPr bwMode="auto">
          <a:xfrm>
            <a:off x="163513" y="282575"/>
            <a:ext cx="72929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400">
                <a:solidFill>
                  <a:schemeClr val="bg1"/>
                </a:solidFill>
              </a:rPr>
              <a:t>Contact </a:t>
            </a:r>
            <a:r>
              <a:rPr lang="en-US" altLang="en-US" sz="2400">
                <a:solidFill>
                  <a:srgbClr val="FFFFFF"/>
                </a:solidFill>
              </a:rPr>
              <a:t>Information:</a:t>
            </a:r>
          </a:p>
          <a:p>
            <a:pPr eaLnBrk="1" hangingPunct="1">
              <a:spcBef>
                <a:spcPct val="0"/>
              </a:spcBef>
              <a:buClrTx/>
              <a:buFontTx/>
              <a:buNone/>
            </a:pPr>
            <a:endParaRPr lang="en-US" altLang="en-US" sz="2400">
              <a:solidFill>
                <a:srgbClr val="000000"/>
              </a:solidFill>
            </a:endParaRPr>
          </a:p>
          <a:p>
            <a:pPr eaLnBrk="1" hangingPunct="1">
              <a:spcBef>
                <a:spcPct val="0"/>
              </a:spcBef>
              <a:buClrTx/>
              <a:buFontTx/>
              <a:buNone/>
            </a:pPr>
            <a:endParaRPr lang="en-US" altLang="en-US" sz="2800">
              <a:solidFill>
                <a:srgbClr val="822433"/>
              </a:solidFill>
              <a:latin typeface="Calibri" panose="020F0502020204030204" pitchFamily="34" charset="0"/>
            </a:endParaRPr>
          </a:p>
          <a:p>
            <a:pPr eaLnBrk="1" hangingPunct="1">
              <a:spcBef>
                <a:spcPct val="0"/>
              </a:spcBef>
              <a:buClrTx/>
              <a:buFontTx/>
              <a:buNone/>
            </a:pPr>
            <a:r>
              <a:rPr lang="en-US" altLang="en-US" sz="2800">
                <a:solidFill>
                  <a:srgbClr val="822433"/>
                </a:solidFill>
                <a:latin typeface="Calibri" panose="020F0502020204030204" pitchFamily="34" charset="0"/>
              </a:rPr>
              <a:t>Dr. Chris Mattatall</a:t>
            </a:r>
          </a:p>
          <a:p>
            <a:pPr eaLnBrk="1" hangingPunct="1">
              <a:spcBef>
                <a:spcPct val="0"/>
              </a:spcBef>
              <a:buClrTx/>
              <a:buFontTx/>
              <a:buNone/>
            </a:pPr>
            <a:endParaRPr lang="en-US" altLang="en-US" sz="2400">
              <a:solidFill>
                <a:srgbClr val="000000"/>
              </a:solidFill>
            </a:endParaRPr>
          </a:p>
          <a:p>
            <a:pPr eaLnBrk="1" hangingPunct="1">
              <a:spcBef>
                <a:spcPct val="0"/>
              </a:spcBef>
              <a:buClrTx/>
              <a:buFontTx/>
              <a:buNone/>
            </a:pPr>
            <a:r>
              <a:rPr lang="en-US" altLang="en-US" sz="2400">
                <a:solidFill>
                  <a:srgbClr val="000000"/>
                </a:solidFill>
              </a:rPr>
              <a:t>Website:  </a:t>
            </a:r>
            <a:r>
              <a:rPr lang="en-US" altLang="en-US" sz="2400">
                <a:solidFill>
                  <a:srgbClr val="822433"/>
                </a:solidFill>
              </a:rPr>
              <a:t>www.faculty.mun.ca/cmattatall</a:t>
            </a:r>
          </a:p>
          <a:p>
            <a:pPr eaLnBrk="1" hangingPunct="1">
              <a:spcBef>
                <a:spcPct val="0"/>
              </a:spcBef>
              <a:buClrTx/>
              <a:buFontTx/>
              <a:buNone/>
            </a:pPr>
            <a:r>
              <a:rPr lang="en-US" altLang="en-US" sz="2400">
                <a:solidFill>
                  <a:srgbClr val="000000"/>
                </a:solidFill>
              </a:rPr>
              <a:t> </a:t>
            </a:r>
          </a:p>
          <a:p>
            <a:pPr eaLnBrk="1" hangingPunct="1">
              <a:spcBef>
                <a:spcPct val="0"/>
              </a:spcBef>
              <a:buClrTx/>
              <a:buFontTx/>
              <a:buNone/>
            </a:pPr>
            <a:r>
              <a:rPr lang="en-US" altLang="en-US" sz="2400"/>
              <a:t>email:  </a:t>
            </a:r>
            <a:r>
              <a:rPr lang="en-US" altLang="en-US" sz="2400">
                <a:solidFill>
                  <a:srgbClr val="822433"/>
                </a:solidFill>
              </a:rPr>
              <a:t>cmattatall@mun.ca</a:t>
            </a:r>
          </a:p>
          <a:p>
            <a:pPr eaLnBrk="1" hangingPunct="1">
              <a:spcBef>
                <a:spcPct val="0"/>
              </a:spcBef>
              <a:buClrTx/>
              <a:buFontTx/>
              <a:buNone/>
            </a:pPr>
            <a:endParaRPr lang="en-US" altLang="en-US" sz="2400">
              <a:solidFill>
                <a:srgbClr val="822433"/>
              </a:solidFill>
            </a:endParaRPr>
          </a:p>
          <a:p>
            <a:pPr eaLnBrk="1" hangingPunct="1">
              <a:spcBef>
                <a:spcPct val="0"/>
              </a:spcBef>
              <a:buClrTx/>
              <a:buFontTx/>
              <a:buNone/>
            </a:pPr>
            <a:r>
              <a:rPr lang="en-US" altLang="en-US" sz="2400"/>
              <a:t>Twitter:        @ChrisMattatall</a:t>
            </a:r>
          </a:p>
          <a:p>
            <a:pPr eaLnBrk="1" hangingPunct="1">
              <a:spcBef>
                <a:spcPct val="0"/>
              </a:spcBef>
              <a:buClrTx/>
              <a:buFontTx/>
              <a:buNone/>
            </a:pPr>
            <a:endParaRPr lang="en-US" altLang="en-US" sz="2400"/>
          </a:p>
          <a:p>
            <a:pPr eaLnBrk="1" hangingPunct="1">
              <a:spcBef>
                <a:spcPct val="0"/>
              </a:spcBef>
              <a:buClrTx/>
              <a:buFontTx/>
              <a:buNone/>
            </a:pPr>
            <a:r>
              <a:rPr lang="en-US" altLang="en-US" sz="2400" b="0">
                <a:solidFill>
                  <a:srgbClr val="000000"/>
                </a:solidFill>
              </a:rPr>
              <a:t>       Look me up, let’s connect</a:t>
            </a:r>
          </a:p>
          <a:p>
            <a:pPr eaLnBrk="1" hangingPunct="1">
              <a:spcBef>
                <a:spcPct val="0"/>
              </a:spcBef>
              <a:buClrTx/>
              <a:buFontTx/>
              <a:buNone/>
            </a:pPr>
            <a:endParaRPr lang="en-US" altLang="en-US" sz="2400" b="0">
              <a:solidFill>
                <a:srgbClr val="000000"/>
              </a:solidFill>
            </a:endParaRPr>
          </a:p>
          <a:p>
            <a:pPr eaLnBrk="1" hangingPunct="1">
              <a:spcBef>
                <a:spcPct val="0"/>
              </a:spcBef>
              <a:buClrTx/>
              <a:buFontTx/>
              <a:buNone/>
            </a:pPr>
            <a:r>
              <a:rPr lang="en-US" altLang="en-US" sz="2400" b="0">
                <a:solidFill>
                  <a:srgbClr val="000000"/>
                </a:solidFill>
              </a:rPr>
              <a:t>Office phone:  709-864-7617</a:t>
            </a:r>
          </a:p>
        </p:txBody>
      </p:sp>
      <p:pic>
        <p:nvPicPr>
          <p:cNvPr id="69634" name="Picture 1">
            <a:extLst>
              <a:ext uri="{FF2B5EF4-FFF2-40B4-BE49-F238E27FC236}">
                <a16:creationId xmlns:a16="http://schemas.microsoft.com/office/drawing/2014/main" id="{65D5B74C-E40C-7A9F-C55D-668AB3F1B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3670300"/>
            <a:ext cx="5254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1">
            <a:extLst>
              <a:ext uri="{FF2B5EF4-FFF2-40B4-BE49-F238E27FC236}">
                <a16:creationId xmlns:a16="http://schemas.microsoft.com/office/drawing/2014/main" id="{01855FF3-3F69-47E0-F9A2-01AF902C53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430053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1D4-9A5A-E77B-B929-0B9B57DA3AE1}"/>
              </a:ext>
            </a:extLst>
          </p:cNvPr>
          <p:cNvSpPr>
            <a:spLocks noGrp="1" noChangeArrowheads="1"/>
          </p:cNvSpPr>
          <p:nvPr>
            <p:ph type="title"/>
          </p:nvPr>
        </p:nvSpPr>
        <p:spPr/>
        <p:txBody>
          <a:bodyPr/>
          <a:lstStyle/>
          <a:p>
            <a:r>
              <a:rPr lang="en-US" altLang="en-US" sz="2400">
                <a:ea typeface="ＭＳ Ｐゴシック" panose="020B0600070205080204" pitchFamily="34" charset="-128"/>
              </a:rPr>
              <a:t>Let’s do a little test </a:t>
            </a:r>
            <a:r>
              <a:rPr lang="en-US" altLang="en-US" sz="2400" b="1">
                <a:solidFill>
                  <a:srgbClr val="0000FF"/>
                </a:solidFill>
                <a:ea typeface="ＭＳ Ｐゴシック" panose="020B0600070205080204" pitchFamily="34" charset="-128"/>
                <a:sym typeface="Wingdings" pitchFamily="2" charset="2"/>
              </a:rPr>
              <a:t></a:t>
            </a:r>
            <a:endParaRPr lang="en-US" altLang="en-US" sz="2400" b="1">
              <a:solidFill>
                <a:srgbClr val="0000FF"/>
              </a:solidFill>
              <a:ea typeface="ＭＳ Ｐゴシック" panose="020B0600070205080204" pitchFamily="34" charset="-128"/>
            </a:endParaRPr>
          </a:p>
        </p:txBody>
      </p:sp>
      <p:sp>
        <p:nvSpPr>
          <p:cNvPr id="4" name="TextBox 3">
            <a:extLst>
              <a:ext uri="{FF2B5EF4-FFF2-40B4-BE49-F238E27FC236}">
                <a16:creationId xmlns:a16="http://schemas.microsoft.com/office/drawing/2014/main" id="{AF2E022E-73F9-EF17-6DBC-6D3779306D67}"/>
              </a:ext>
            </a:extLst>
          </p:cNvPr>
          <p:cNvSpPr txBox="1">
            <a:spLocks noChangeArrowheads="1"/>
          </p:cNvSpPr>
          <p:nvPr/>
        </p:nvSpPr>
        <p:spPr bwMode="auto">
          <a:xfrm>
            <a:off x="4241800" y="2781300"/>
            <a:ext cx="72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72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a:extLst>
              <a:ext uri="{FF2B5EF4-FFF2-40B4-BE49-F238E27FC236}">
                <a16:creationId xmlns:a16="http://schemas.microsoft.com/office/drawing/2014/main" id="{BF72935E-418D-BE14-04A7-E2393FA9EC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511300"/>
            <a:ext cx="30972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D058E5F-47E2-DFBC-104D-E12FD4DF853E}"/>
              </a:ext>
            </a:extLst>
          </p:cNvPr>
          <p:cNvSpPr/>
          <p:nvPr/>
        </p:nvSpPr>
        <p:spPr>
          <a:xfrm>
            <a:off x="5219700" y="1397000"/>
            <a:ext cx="1066800" cy="3200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C5E14-43B4-5DD3-2C80-0DB17B7B456B}"/>
              </a:ext>
            </a:extLst>
          </p:cNvPr>
          <p:cNvSpPr txBox="1">
            <a:spLocks noChangeArrowheads="1"/>
          </p:cNvSpPr>
          <p:nvPr/>
        </p:nvSpPr>
        <p:spPr bwMode="auto">
          <a:xfrm>
            <a:off x="4241800" y="2781300"/>
            <a:ext cx="72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72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C909213C-347F-B1C7-2EDD-8E6915C65D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104900"/>
            <a:ext cx="6985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6AB24-CED9-C3B2-9DF5-22BF91572969}"/>
              </a:ext>
            </a:extLst>
          </p:cNvPr>
          <p:cNvSpPr txBox="1">
            <a:spLocks noChangeArrowheads="1"/>
          </p:cNvSpPr>
          <p:nvPr/>
        </p:nvSpPr>
        <p:spPr bwMode="auto">
          <a:xfrm>
            <a:off x="4241800" y="2781300"/>
            <a:ext cx="723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22433"/>
              </a:buClr>
              <a:buChar char="•"/>
              <a:defRPr sz="32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822433"/>
              </a:buClr>
              <a:buFont typeface="Wingdings" pitchFamily="2" charset="2"/>
              <a:buChar char="v"/>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8224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8224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224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72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plate_MUN_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Template_MUN_Slides</Template>
  <TotalTime>15534</TotalTime>
  <Words>2017</Words>
  <Application>Microsoft Macintosh PowerPoint</Application>
  <PresentationFormat>On-screen Show (4:3)</PresentationFormat>
  <Paragraphs>286</Paragraphs>
  <Slides>48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ＭＳ Ｐゴシック</vt:lpstr>
      <vt:lpstr>Arial Black</vt:lpstr>
      <vt:lpstr>Wingdings</vt:lpstr>
      <vt:lpstr>Calibri</vt:lpstr>
      <vt:lpstr>Avenir Light</vt:lpstr>
      <vt:lpstr>Century Gothic</vt:lpstr>
      <vt:lpstr>American Typewriter</vt:lpstr>
      <vt:lpstr>Template_MUN_Slides</vt:lpstr>
      <vt:lpstr>Teaching Mathematics to Students with Learning Disabilities  </vt:lpstr>
      <vt:lpstr>PowerPoint Presentation</vt:lpstr>
      <vt:lpstr>PowerPoint Presentation</vt:lpstr>
      <vt:lpstr>PowerPoint Presentation</vt:lpstr>
      <vt:lpstr>Let’s do a little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Worked Example Solutions</vt:lpstr>
      <vt:lpstr>PowerPoint Presentation</vt:lpstr>
      <vt:lpstr>Graphic &amp; Visual Organizers &amp;  combine graphics with verbal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Review of the 5 Approaches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Young</dc:creator>
  <cp:lastModifiedBy>Mattatall, Chris</cp:lastModifiedBy>
  <cp:revision>165</cp:revision>
  <dcterms:created xsi:type="dcterms:W3CDTF">2012-05-01T12:37:24Z</dcterms:created>
  <dcterms:modified xsi:type="dcterms:W3CDTF">2024-03-25T15:10:49Z</dcterms:modified>
</cp:coreProperties>
</file>