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0"/>
  </p:notesMasterIdLst>
  <p:sldIdLst>
    <p:sldId id="264" r:id="rId2"/>
    <p:sldId id="332" r:id="rId3"/>
    <p:sldId id="333" r:id="rId4"/>
    <p:sldId id="276" r:id="rId5"/>
    <p:sldId id="308" r:id="rId6"/>
    <p:sldId id="319" r:id="rId7"/>
    <p:sldId id="261" r:id="rId8"/>
    <p:sldId id="334" r:id="rId9"/>
    <p:sldId id="258" r:id="rId10"/>
    <p:sldId id="320" r:id="rId11"/>
    <p:sldId id="321" r:id="rId12"/>
    <p:sldId id="322" r:id="rId13"/>
    <p:sldId id="329" r:id="rId14"/>
    <p:sldId id="279" r:id="rId15"/>
    <p:sldId id="324" r:id="rId16"/>
    <p:sldId id="309" r:id="rId17"/>
    <p:sldId id="271" r:id="rId18"/>
    <p:sldId id="272" r:id="rId19"/>
    <p:sldId id="273" r:id="rId20"/>
    <p:sldId id="303" r:id="rId21"/>
    <p:sldId id="325" r:id="rId22"/>
    <p:sldId id="328" r:id="rId23"/>
    <p:sldId id="296" r:id="rId24"/>
    <p:sldId id="327" r:id="rId25"/>
    <p:sldId id="310" r:id="rId26"/>
    <p:sldId id="311" r:id="rId27"/>
    <p:sldId id="330" r:id="rId28"/>
    <p:sldId id="331"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2465"/>
    <a:srgbClr val="002874"/>
    <a:srgbClr val="011893"/>
    <a:srgbClr val="C7B6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45"/>
    <p:restoredTop sz="73537"/>
  </p:normalViewPr>
  <p:slideViewPr>
    <p:cSldViewPr snapToGrid="0" snapToObjects="1">
      <p:cViewPr varScale="1">
        <p:scale>
          <a:sx n="88" d="100"/>
          <a:sy n="88" d="100"/>
        </p:scale>
        <p:origin x="283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atall, Chris" userId="6aa26288-32ee-423c-93a1-f543f0230879" providerId="ADAL" clId="{8D171C63-FE21-D546-8D0C-9296438EF913}"/>
    <pc:docChg chg="modSld">
      <pc:chgData name="Mattatall, Chris" userId="6aa26288-32ee-423c-93a1-f543f0230879" providerId="ADAL" clId="{8D171C63-FE21-D546-8D0C-9296438EF913}" dt="2023-06-06T14:49:32.685" v="2" actId="1076"/>
      <pc:docMkLst>
        <pc:docMk/>
      </pc:docMkLst>
      <pc:sldChg chg="modSp mod">
        <pc:chgData name="Mattatall, Chris" userId="6aa26288-32ee-423c-93a1-f543f0230879" providerId="ADAL" clId="{8D171C63-FE21-D546-8D0C-9296438EF913}" dt="2023-06-06T14:49:32.685" v="2" actId="1076"/>
        <pc:sldMkLst>
          <pc:docMk/>
          <pc:sldMk cId="471299720" sldId="264"/>
        </pc:sldMkLst>
        <pc:picChg chg="mod">
          <ac:chgData name="Mattatall, Chris" userId="6aa26288-32ee-423c-93a1-f543f0230879" providerId="ADAL" clId="{8D171C63-FE21-D546-8D0C-9296438EF913}" dt="2023-06-06T14:49:32.685" v="2" actId="1076"/>
          <ac:picMkLst>
            <pc:docMk/>
            <pc:sldMk cId="471299720" sldId="264"/>
            <ac:picMk id="4"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BA11F3-E36B-6A40-8CDD-460465C88EB6}" type="datetimeFigureOut">
              <a:rPr lang="en-US" smtClean="0"/>
              <a:t>6/6/23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CD7DB-0D32-E44E-87A2-6132D9D1B91F}" type="slidenum">
              <a:rPr lang="en-US" smtClean="0"/>
              <a:t>‹#›</a:t>
            </a:fld>
            <a:endParaRPr lang="en-US"/>
          </a:p>
        </p:txBody>
      </p:sp>
    </p:spTree>
    <p:extLst>
      <p:ext uri="{BB962C8B-B14F-4D97-AF65-F5344CB8AC3E}">
        <p14:creationId xmlns:p14="http://schemas.microsoft.com/office/powerpoint/2010/main" val="1813334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a light hearted presentation.</a:t>
            </a:r>
            <a:r>
              <a:rPr lang="en-US" baseline="0" dirty="0"/>
              <a:t>  There are some difficult moments and some difficult topics here.  These are also MY personal experiences and observations.</a:t>
            </a:r>
          </a:p>
          <a:p>
            <a:r>
              <a:rPr lang="en-US" baseline="0" dirty="0"/>
              <a:t>I am not trying to say that all of you need to believe as I believe, or adopt my way of thinking.  This is a story.  A story of how prison changed who I am.  A story of how</a:t>
            </a:r>
          </a:p>
          <a:p>
            <a:r>
              <a:rPr lang="en-US" baseline="0" dirty="0"/>
              <a:t>people changed how I think and how I view my profession as my calling.</a:t>
            </a:r>
          </a:p>
        </p:txBody>
      </p:sp>
      <p:sp>
        <p:nvSpPr>
          <p:cNvPr id="4" name="Slide Number Placeholder 3"/>
          <p:cNvSpPr>
            <a:spLocks noGrp="1"/>
          </p:cNvSpPr>
          <p:nvPr>
            <p:ph type="sldNum" sz="quarter" idx="10"/>
          </p:nvPr>
        </p:nvSpPr>
        <p:spPr/>
        <p:txBody>
          <a:bodyPr/>
          <a:lstStyle/>
          <a:p>
            <a:fld id="{168CD7DB-0D32-E44E-87A2-6132D9D1B91F}" type="slidenum">
              <a:rPr lang="en-US" smtClean="0"/>
              <a:t>1</a:t>
            </a:fld>
            <a:endParaRPr lang="en-US"/>
          </a:p>
        </p:txBody>
      </p:sp>
    </p:spTree>
    <p:extLst>
      <p:ext uri="{BB962C8B-B14F-4D97-AF65-F5344CB8AC3E}">
        <p14:creationId xmlns:p14="http://schemas.microsoft.com/office/powerpoint/2010/main" val="1550751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Calibri" panose="020F0502020204030204" pitchFamily="34" charset="0"/>
                <a:cs typeface="Times New Roman" panose="02020603050405020304" pitchFamily="18" charset="0"/>
              </a:rPr>
              <a:t>A few years ago I heard a fellow by the name of Gary Smalley talk about the type of love that he represented with a great diamond. He held up this gigantic two pound glass replica of a diamond and said wouldn't you love to have a diamond like this wouldn't this show a great deal of love to your partner if you presented them with a gigantic diamond like this shouldn't we be treating our partners as the most precious thing that has ever existed shouldn't we show love like this to one another imagine the power of love if we treated each other like this. His analogy had a great effect on me. Imagine if I treated each of my students like a precious diamond that was of great value. Well they are of great value, and so am I.</a:t>
            </a:r>
          </a:p>
          <a:p>
            <a:endParaRPr lang="en-US" dirty="0"/>
          </a:p>
          <a:p>
            <a:r>
              <a:rPr lang="en-US" dirty="0"/>
              <a:t>Self-love too.</a:t>
            </a:r>
          </a:p>
          <a:p>
            <a:r>
              <a:rPr lang="en-US" dirty="0"/>
              <a:t>Too many teachers beat themselves up for things they cannot control</a:t>
            </a:r>
          </a:p>
          <a:p>
            <a:r>
              <a:rPr lang="en-US" dirty="0"/>
              <a:t>Until</a:t>
            </a:r>
            <a:r>
              <a:rPr lang="en-US" baseline="0" dirty="0"/>
              <a:t> you learn to see things through a lens of love, you may not truly see the child for who he is or can be.</a:t>
            </a:r>
          </a:p>
          <a:p>
            <a:endParaRPr lang="en-US" baseline="0" dirty="0"/>
          </a:p>
          <a:p>
            <a:r>
              <a:rPr lang="en-US" baseline="0" dirty="0"/>
              <a:t>I don’t believe I need to go into this much, really.  We all know that science has shown that love, feelings of being loved and accepted, and feeling that someone cares deeply for you has tremendous benefits psychologically and physically.  However, we avoid ever talking about it...and rarely do you hear conference speakers say, “if you want to be a great teacher, work on how much you love your students.”</a:t>
            </a:r>
          </a:p>
          <a:p>
            <a:endParaRPr lang="en-US" baseline="0" dirty="0"/>
          </a:p>
          <a:p>
            <a:r>
              <a:rPr lang="en-US" baseline="0" dirty="0"/>
              <a:t>You know, of course, I am talking about respectful, appropriate love for your students...but I am also saying that we need to cultivate it...not be afraid of it, and work to expand it.</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168CD7DB-0D32-E44E-87A2-6132D9D1B91F}" type="slidenum">
              <a:rPr lang="en-US" smtClean="0"/>
              <a:t>10</a:t>
            </a:fld>
            <a:endParaRPr lang="en-US"/>
          </a:p>
        </p:txBody>
      </p:sp>
    </p:spTree>
    <p:extLst>
      <p:ext uri="{BB962C8B-B14F-4D97-AF65-F5344CB8AC3E}">
        <p14:creationId xmlns:p14="http://schemas.microsoft.com/office/powerpoint/2010/main" val="4148338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I know it’s a well-worn statement, but it is indeed true that people don’t care how much you know until they know how much you care.  Freddie, or any of my students for that matter, wouldn’t listen to much of what I had to say, or invest in their learning, if I hadn’t first loved them and showed them that I cared.  This takes time in most cases, of course, but we still need to set out to be those types of teachers who desire to love their students.</a:t>
            </a:r>
          </a:p>
          <a:p>
            <a:endParaRPr lang="en-US" dirty="0"/>
          </a:p>
        </p:txBody>
      </p:sp>
      <p:sp>
        <p:nvSpPr>
          <p:cNvPr id="4" name="Slide Number Placeholder 3"/>
          <p:cNvSpPr>
            <a:spLocks noGrp="1"/>
          </p:cNvSpPr>
          <p:nvPr>
            <p:ph type="sldNum" sz="quarter" idx="10"/>
          </p:nvPr>
        </p:nvSpPr>
        <p:spPr/>
        <p:txBody>
          <a:bodyPr/>
          <a:lstStyle/>
          <a:p>
            <a:fld id="{168CD7DB-0D32-E44E-87A2-6132D9D1B91F}" type="slidenum">
              <a:rPr lang="en-US" smtClean="0"/>
              <a:t>11</a:t>
            </a:fld>
            <a:endParaRPr lang="en-US"/>
          </a:p>
        </p:txBody>
      </p:sp>
    </p:spTree>
    <p:extLst>
      <p:ext uri="{BB962C8B-B14F-4D97-AF65-F5344CB8AC3E}">
        <p14:creationId xmlns:p14="http://schemas.microsoft.com/office/powerpoint/2010/main" val="1993557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Calibri" panose="020F0502020204030204" pitchFamily="34" charset="0"/>
                <a:cs typeface="Times New Roman" panose="02020603050405020304" pitchFamily="18" charset="0"/>
              </a:rPr>
              <a:t>In their influential book called </a:t>
            </a:r>
            <a:r>
              <a:rPr lang="en-CA" sz="1800" i="1" dirty="0">
                <a:effectLst/>
                <a:latin typeface="Calibri" panose="020F0502020204030204" pitchFamily="34" charset="0"/>
                <a:ea typeface="Calibri" panose="020F0502020204030204" pitchFamily="34" charset="0"/>
                <a:cs typeface="Times New Roman" panose="02020603050405020304" pitchFamily="18" charset="0"/>
              </a:rPr>
              <a:t>Raising Resilient Children</a:t>
            </a:r>
            <a:r>
              <a:rPr lang="en-CA" sz="1800" dirty="0">
                <a:effectLst/>
                <a:latin typeface="Calibri" panose="020F0502020204030204" pitchFamily="34" charset="0"/>
                <a:ea typeface="Calibri" panose="020F0502020204030204" pitchFamily="34" charset="0"/>
                <a:cs typeface="Times New Roman" panose="02020603050405020304" pitchFamily="18" charset="0"/>
              </a:rPr>
              <a:t> by Dr. Robert Brooks and Dr. Sam Goldstein, they describe their research that showed the characteristics of resilient children. One of their key findings was that children who made it through significant stress and alarm had a </a:t>
            </a:r>
            <a:r>
              <a:rPr lang="en-CA" sz="1800" b="1" dirty="0">
                <a:effectLst/>
                <a:latin typeface="Calibri" panose="020F0502020204030204" pitchFamily="34" charset="0"/>
                <a:ea typeface="Calibri" panose="020F0502020204030204" pitchFamily="34" charset="0"/>
                <a:cs typeface="Times New Roman" panose="02020603050405020304" pitchFamily="18" charset="0"/>
              </a:rPr>
              <a:t>significant other</a:t>
            </a:r>
            <a:r>
              <a:rPr lang="en-CA" sz="1800" dirty="0">
                <a:effectLst/>
                <a:latin typeface="Calibri" panose="020F0502020204030204" pitchFamily="34" charset="0"/>
                <a:ea typeface="Calibri" panose="020F0502020204030204" pitchFamily="34" charset="0"/>
                <a:cs typeface="Times New Roman" panose="02020603050405020304" pitchFamily="18" charset="0"/>
              </a:rPr>
              <a:t> in their life whom they could depend upon and be loved by. They likened it to people holding up the corners of their trampoline so they could jump higher or reach higher heights. Every child needs people in the corner of their trampoline to hold it up for them. Teachers are often called upon to be those significant others in the life of children</a:t>
            </a:r>
          </a:p>
          <a:p>
            <a:endParaRPr lang="en-US" baseline="0" dirty="0"/>
          </a:p>
          <a:p>
            <a:r>
              <a:rPr lang="en-US" baseline="0" dirty="0"/>
              <a:t>In Alberta, one of the highlights and acknowledgements in the high school redesign is the central role that relationships play in schools between teachers and students.  Relationships involve trust, respect, </a:t>
            </a:r>
            <a:r>
              <a:rPr lang="en-US" baseline="0" dirty="0" err="1"/>
              <a:t>honouring</a:t>
            </a:r>
            <a:r>
              <a:rPr lang="en-US" baseline="0" dirty="0"/>
              <a:t> that person for their best interests. That’s love.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168CD7DB-0D32-E44E-87A2-6132D9D1B91F}" type="slidenum">
              <a:rPr lang="en-US" smtClean="0"/>
              <a:t>12</a:t>
            </a:fld>
            <a:endParaRPr lang="en-US"/>
          </a:p>
        </p:txBody>
      </p:sp>
    </p:spTree>
    <p:extLst>
      <p:ext uri="{BB962C8B-B14F-4D97-AF65-F5344CB8AC3E}">
        <p14:creationId xmlns:p14="http://schemas.microsoft.com/office/powerpoint/2010/main" val="676697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aseline="0" dirty="0"/>
          </a:p>
          <a:p>
            <a:r>
              <a:rPr lang="en-US" dirty="0"/>
              <a:t>One day my wife and I were talking about her caseload (she’s an OT) and she mentioned that she had a particularly busy day answering phone calls from clients and family members.  I said, “Oh, that must really interrupt your paperwork when your clients call you?”  She quickly corrected me: my clients are not an interruption of my day, they are the purpose of my day.  I stole her saying here....it applies wonderfully to our teaching and time in school.</a:t>
            </a:r>
          </a:p>
          <a:p>
            <a:endParaRPr lang="en-US" dirty="0"/>
          </a:p>
          <a:p>
            <a:r>
              <a:rPr lang="en-US" dirty="0"/>
              <a:t>Teachers are incredibly busy.  You know that.  Students will on a regular basis want to talk to you, interrupt your marking or planning (or breathing!)....they are not an interruption.  They are the very purpose for you being there.</a:t>
            </a:r>
          </a:p>
        </p:txBody>
      </p:sp>
      <p:sp>
        <p:nvSpPr>
          <p:cNvPr id="4" name="Slide Number Placeholder 3"/>
          <p:cNvSpPr>
            <a:spLocks noGrp="1"/>
          </p:cNvSpPr>
          <p:nvPr>
            <p:ph type="sldNum" sz="quarter" idx="10"/>
          </p:nvPr>
        </p:nvSpPr>
        <p:spPr/>
        <p:txBody>
          <a:bodyPr/>
          <a:lstStyle/>
          <a:p>
            <a:fld id="{168CD7DB-0D32-E44E-87A2-6132D9D1B91F}" type="slidenum">
              <a:rPr lang="en-US" smtClean="0"/>
              <a:t>13</a:t>
            </a:fld>
            <a:endParaRPr lang="en-US"/>
          </a:p>
        </p:txBody>
      </p:sp>
    </p:spTree>
    <p:extLst>
      <p:ext uri="{BB962C8B-B14F-4D97-AF65-F5344CB8AC3E}">
        <p14:creationId xmlns:p14="http://schemas.microsoft.com/office/powerpoint/2010/main" val="45700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Meet Samuel....with a glimmer of talent,</a:t>
            </a:r>
            <a:r>
              <a:rPr lang="en-US" baseline="0" dirty="0"/>
              <a:t> a glimmer of potential and leading in his area, WE jumped all over it and encouraged him, surrounded him with support and resources, and helped to develop his skill further by arranging for him a professional art lesson, having him use his talent to teach an art class, and eventually he hosted an art exhibit outside of the prison for the public and sold his art work for a lot of money.  I want to give a shout out here to the mastermind behind this great idea;  John Tingley.  John is a terrific advocate for students and he continues to lead by example in New Brunswick.</a:t>
            </a:r>
          </a:p>
          <a:p>
            <a:endParaRPr lang="en-US" baseline="0" dirty="0"/>
          </a:p>
          <a:p>
            <a:r>
              <a:rPr lang="en-US" baseline="0" dirty="0"/>
              <a:t>Where is Samuel now?  Actually, I cannot tell you.  Samuel (not his real name) is actual a successful business owner, he started his own company (whose name I cannot tell you) but I looked him up yesterday on the internet and he is doing very well.  In fact, he has returned to NBYC as a guest speaker to young offenders there.</a:t>
            </a:r>
          </a:p>
          <a:p>
            <a:endParaRPr lang="en-US" baseline="0" dirty="0"/>
          </a:p>
          <a:p>
            <a:r>
              <a:rPr lang="en-US" baseline="0" dirty="0"/>
              <a:t>This is what love does.  This is what influence can do...it is contagious, it spreads, it creates.</a:t>
            </a:r>
            <a:endParaRPr lang="en-US" dirty="0"/>
          </a:p>
        </p:txBody>
      </p:sp>
      <p:sp>
        <p:nvSpPr>
          <p:cNvPr id="4" name="Slide Number Placeholder 3"/>
          <p:cNvSpPr>
            <a:spLocks noGrp="1"/>
          </p:cNvSpPr>
          <p:nvPr>
            <p:ph type="sldNum" sz="quarter" idx="10"/>
          </p:nvPr>
        </p:nvSpPr>
        <p:spPr/>
        <p:txBody>
          <a:bodyPr/>
          <a:lstStyle/>
          <a:p>
            <a:fld id="{168CD7DB-0D32-E44E-87A2-6132D9D1B91F}" type="slidenum">
              <a:rPr lang="en-US" smtClean="0"/>
              <a:t>14</a:t>
            </a:fld>
            <a:endParaRPr lang="en-US"/>
          </a:p>
        </p:txBody>
      </p:sp>
    </p:spTree>
    <p:extLst>
      <p:ext uri="{BB962C8B-B14F-4D97-AF65-F5344CB8AC3E}">
        <p14:creationId xmlns:p14="http://schemas.microsoft.com/office/powerpoint/2010/main" val="50370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Samuel....with a glimmer of talent,</a:t>
            </a:r>
            <a:r>
              <a:rPr lang="en-US" baseline="0" dirty="0"/>
              <a:t> a glimmer of potential and leading in his area, WE jumped all over it and encouraged him, surrounded him with support and resources, and helped to develop his skill further by arranging for him a professional art lesson, having him use his talent to teach an art class, and eventually he hosted an art exhibit outside of the prison for the public and sold his art work for a lot of money.</a:t>
            </a:r>
          </a:p>
          <a:p>
            <a:endParaRPr lang="en-US" baseline="0" dirty="0"/>
          </a:p>
          <a:p>
            <a:r>
              <a:rPr lang="en-US" baseline="0" dirty="0"/>
              <a:t>Where is Samuel now?  Actually, I cannot tell you.  Samuel (not his real name) is actual a successful business owner, he started his own company (whose name I cannot tell you) but I looked him up yesterday on the internet and he is doing very well.  In fact, he has returned to NBYC as a guest speaker to young offenders there.</a:t>
            </a:r>
          </a:p>
          <a:p>
            <a:endParaRPr lang="en-US" baseline="0" dirty="0"/>
          </a:p>
          <a:p>
            <a:r>
              <a:rPr lang="en-US" baseline="0" dirty="0"/>
              <a:t>This is what love does.  This is what influence can do...it is contagious, it spreads, it creates.</a:t>
            </a:r>
            <a:endParaRPr lang="en-US" dirty="0"/>
          </a:p>
        </p:txBody>
      </p:sp>
      <p:sp>
        <p:nvSpPr>
          <p:cNvPr id="4" name="Slide Number Placeholder 3"/>
          <p:cNvSpPr>
            <a:spLocks noGrp="1"/>
          </p:cNvSpPr>
          <p:nvPr>
            <p:ph type="sldNum" sz="quarter" idx="10"/>
          </p:nvPr>
        </p:nvSpPr>
        <p:spPr/>
        <p:txBody>
          <a:bodyPr/>
          <a:lstStyle/>
          <a:p>
            <a:fld id="{168CD7DB-0D32-E44E-87A2-6132D9D1B91F}" type="slidenum">
              <a:rPr lang="en-US" smtClean="0"/>
              <a:t>15</a:t>
            </a:fld>
            <a:endParaRPr lang="en-US"/>
          </a:p>
        </p:txBody>
      </p:sp>
    </p:spTree>
    <p:extLst>
      <p:ext uri="{BB962C8B-B14F-4D97-AF65-F5344CB8AC3E}">
        <p14:creationId xmlns:p14="http://schemas.microsoft.com/office/powerpoint/2010/main" val="1037790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Art was one of those areas that John Tingley used for Samuel to fuel potential and a new way of thinking about himself.  Samuel saw a new path based on the belief of someone in him.</a:t>
            </a:r>
          </a:p>
        </p:txBody>
      </p:sp>
      <p:sp>
        <p:nvSpPr>
          <p:cNvPr id="4" name="Slide Number Placeholder 3"/>
          <p:cNvSpPr>
            <a:spLocks noGrp="1"/>
          </p:cNvSpPr>
          <p:nvPr>
            <p:ph type="sldNum" sz="quarter" idx="10"/>
          </p:nvPr>
        </p:nvSpPr>
        <p:spPr/>
        <p:txBody>
          <a:bodyPr/>
          <a:lstStyle/>
          <a:p>
            <a:fld id="{168CD7DB-0D32-E44E-87A2-6132D9D1B91F}" type="slidenum">
              <a:rPr lang="en-US" smtClean="0"/>
              <a:t>16</a:t>
            </a:fld>
            <a:endParaRPr lang="en-US"/>
          </a:p>
        </p:txBody>
      </p:sp>
    </p:spTree>
    <p:extLst>
      <p:ext uri="{BB962C8B-B14F-4D97-AF65-F5344CB8AC3E}">
        <p14:creationId xmlns:p14="http://schemas.microsoft.com/office/powerpoint/2010/main" val="807675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decided to try something new with these kids...a theatre company.  A theatre company?  Yeah, well I saw what Famous People Players did with children who had intellectual disabilities and I thought, ‘well, if they can do it with those kids, then I can do it with my kids.’   </a:t>
            </a:r>
          </a:p>
          <a:p>
            <a:endParaRPr lang="en-US" baseline="0" dirty="0"/>
          </a:p>
          <a:p>
            <a:r>
              <a:rPr lang="en-US" baseline="0" dirty="0"/>
              <a:t>Blacklight Theatre Company did shows in schools, did children’s shows in the prison...we brought the little grade 1s in to our chapel to do a Christmas show and we brought the public into our gymnasium to do a Remembrance Day show.... and we toured the province.</a:t>
            </a:r>
          </a:p>
          <a:p>
            <a:endParaRPr lang="en-US" baseline="0" dirty="0"/>
          </a:p>
          <a:p>
            <a:r>
              <a:rPr lang="en-US" baseline="0" dirty="0"/>
              <a:t>Young offenders out in schools?  </a:t>
            </a:r>
          </a:p>
          <a:p>
            <a:endParaRPr lang="en-US" baseline="0" dirty="0"/>
          </a:p>
          <a:p>
            <a:r>
              <a:rPr lang="en-US" baseline="0" dirty="0"/>
              <a:t>How do you think my kids felt when they received standing ovations?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168CD7DB-0D32-E44E-87A2-6132D9D1B91F}" type="slidenum">
              <a:rPr lang="en-US" smtClean="0"/>
              <a:t>17</a:t>
            </a:fld>
            <a:endParaRPr lang="en-US"/>
          </a:p>
        </p:txBody>
      </p:sp>
    </p:spTree>
    <p:extLst>
      <p:ext uri="{BB962C8B-B14F-4D97-AF65-F5344CB8AC3E}">
        <p14:creationId xmlns:p14="http://schemas.microsoft.com/office/powerpoint/2010/main" val="1499526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Calibri" panose="020F0502020204030204" pitchFamily="34" charset="0"/>
                <a:cs typeface="Times New Roman" panose="02020603050405020304" pitchFamily="18" charset="0"/>
              </a:rPr>
              <a:t>Our Black Light Theatre Company had as its logo a BLT sandwich (BLT= black light theatre). Our first show was called </a:t>
            </a:r>
            <a:r>
              <a:rPr lang="en-CA" sz="1800" i="1" dirty="0">
                <a:effectLst/>
                <a:latin typeface="Calibri" panose="020F0502020204030204" pitchFamily="34" charset="0"/>
                <a:ea typeface="Calibri" panose="020F0502020204030204" pitchFamily="34" charset="0"/>
                <a:cs typeface="Times New Roman" panose="02020603050405020304" pitchFamily="18" charset="0"/>
              </a:rPr>
              <a:t>Out of the Dark</a:t>
            </a:r>
            <a:r>
              <a:rPr lang="en-CA" sz="1800" dirty="0">
                <a:effectLst/>
                <a:latin typeface="Calibri" panose="020F0502020204030204" pitchFamily="34" charset="0"/>
                <a:ea typeface="Calibri" panose="020F0502020204030204" pitchFamily="34" charset="0"/>
                <a:cs typeface="Times New Roman" panose="02020603050405020304" pitchFamily="18" charset="0"/>
              </a:rPr>
              <a:t> and there's a very good reason why we gave it this name. There is a story told of a Prairie farmer who experienced a horrific wildfire at his farm, a grass fire, that swept the Prairie and destroyed his house and barns. Distraught this farmer walked across his land as he cried. Seeing a pile of black burned hay he kicked it. Out from beneath this pile of hay, which actually turned out to be a mother hen's body, sprung a group of bright yellow chicks. This new life sprung out of the dark in a similar way that are young offenders felt that they were springing out of darkness themselves, and trying to help other teenagers do the same.</a:t>
            </a:r>
          </a:p>
          <a:p>
            <a:endParaRPr lang="en-US" dirty="0"/>
          </a:p>
        </p:txBody>
      </p:sp>
      <p:sp>
        <p:nvSpPr>
          <p:cNvPr id="4" name="Slide Number Placeholder 3"/>
          <p:cNvSpPr>
            <a:spLocks noGrp="1"/>
          </p:cNvSpPr>
          <p:nvPr>
            <p:ph type="sldNum" sz="quarter" idx="5"/>
          </p:nvPr>
        </p:nvSpPr>
        <p:spPr/>
        <p:txBody>
          <a:bodyPr/>
          <a:lstStyle/>
          <a:p>
            <a:fld id="{168CD7DB-0D32-E44E-87A2-6132D9D1B91F}" type="slidenum">
              <a:rPr lang="en-US" smtClean="0"/>
              <a:t>18</a:t>
            </a:fld>
            <a:endParaRPr lang="en-US"/>
          </a:p>
        </p:txBody>
      </p:sp>
    </p:spTree>
    <p:extLst>
      <p:ext uri="{BB962C8B-B14F-4D97-AF65-F5344CB8AC3E}">
        <p14:creationId xmlns:p14="http://schemas.microsoft.com/office/powerpoint/2010/main" val="183868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our logo, and an idea of how our actors dressed (in black) and the types of props we used and the fluorescent paint we used.</a:t>
            </a:r>
          </a:p>
        </p:txBody>
      </p:sp>
      <p:sp>
        <p:nvSpPr>
          <p:cNvPr id="4" name="Slide Number Placeholder 3"/>
          <p:cNvSpPr>
            <a:spLocks noGrp="1"/>
          </p:cNvSpPr>
          <p:nvPr>
            <p:ph type="sldNum" sz="quarter" idx="5"/>
          </p:nvPr>
        </p:nvSpPr>
        <p:spPr/>
        <p:txBody>
          <a:bodyPr/>
          <a:lstStyle/>
          <a:p>
            <a:fld id="{168CD7DB-0D32-E44E-87A2-6132D9D1B91F}" type="slidenum">
              <a:rPr lang="en-US" smtClean="0"/>
              <a:t>19</a:t>
            </a:fld>
            <a:endParaRPr lang="en-US"/>
          </a:p>
        </p:txBody>
      </p:sp>
    </p:spTree>
    <p:extLst>
      <p:ext uri="{BB962C8B-B14F-4D97-AF65-F5344CB8AC3E}">
        <p14:creationId xmlns:p14="http://schemas.microsoft.com/office/powerpoint/2010/main" val="542261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When I first began my teaching career there was a glut in the teacher supply in Fredericton, N.B. where I lived.  The city of Fredericton alone had nearly 450 substitute teachers on call, or so I was told.  It was very difficult to get a job.</a:t>
            </a:r>
          </a:p>
          <a:p>
            <a:endParaRPr lang="en-US" dirty="0"/>
          </a:p>
          <a:p>
            <a:r>
              <a:rPr lang="en-US" dirty="0"/>
              <a:t>One morning at a lakeside camp, while sitting on a rock near the waters edge, I decided to do something about the bleak outlook on finding a job in the teaching field.</a:t>
            </a:r>
          </a:p>
          <a:p>
            <a:endParaRPr lang="en-US" dirty="0"/>
          </a:p>
          <a:p>
            <a:r>
              <a:rPr lang="en-US" baseline="0" dirty="0"/>
              <a:t>I decided that I’d better do something to pad my resume so I took a Laubach Literacy course on how to teach reading.  I didn’t know anything about remedial reading.  I thought it was simply a matter of following a handbook or something.</a:t>
            </a:r>
          </a:p>
          <a:p>
            <a:endParaRPr lang="en-US" baseline="0" dirty="0"/>
          </a:p>
          <a:p>
            <a:r>
              <a:rPr lang="en-US" baseline="0" dirty="0"/>
              <a:t>The course took place on a Saturday at an elderly woman’s home.  She loved teaching this course.  She took us through the handbook, took our $25 and waved at us as we walked out her driveway to the growing unemployment ranks of teachers in the city.</a:t>
            </a:r>
          </a:p>
          <a:p>
            <a:endParaRPr lang="en-US" baseline="0" dirty="0"/>
          </a:p>
          <a:p>
            <a:r>
              <a:rPr lang="en-US" baseline="0" dirty="0"/>
              <a:t>This wasn’t enough.</a:t>
            </a:r>
          </a:p>
          <a:p>
            <a:endParaRPr lang="en-US" baseline="0" dirty="0"/>
          </a:p>
        </p:txBody>
      </p:sp>
      <p:sp>
        <p:nvSpPr>
          <p:cNvPr id="4" name="Slide Number Placeholder 3"/>
          <p:cNvSpPr>
            <a:spLocks noGrp="1"/>
          </p:cNvSpPr>
          <p:nvPr>
            <p:ph type="sldNum" sz="quarter" idx="10"/>
          </p:nvPr>
        </p:nvSpPr>
        <p:spPr/>
        <p:txBody>
          <a:bodyPr/>
          <a:lstStyle/>
          <a:p>
            <a:fld id="{168CD7DB-0D32-E44E-87A2-6132D9D1B91F}" type="slidenum">
              <a:rPr lang="en-US" smtClean="0"/>
              <a:t>2</a:t>
            </a:fld>
            <a:endParaRPr lang="en-US"/>
          </a:p>
        </p:txBody>
      </p:sp>
    </p:spTree>
    <p:extLst>
      <p:ext uri="{BB962C8B-B14F-4D97-AF65-F5344CB8AC3E}">
        <p14:creationId xmlns:p14="http://schemas.microsoft.com/office/powerpoint/2010/main" val="707396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rehearsal picture of one of our plays.  You may not be able to tell, but those ‘puppets’ are 6 feet tall and you can make out the face of one of the actors behind the white-haired puppets head.  </a:t>
            </a:r>
          </a:p>
        </p:txBody>
      </p:sp>
      <p:sp>
        <p:nvSpPr>
          <p:cNvPr id="4" name="Slide Number Placeholder 3"/>
          <p:cNvSpPr>
            <a:spLocks noGrp="1"/>
          </p:cNvSpPr>
          <p:nvPr>
            <p:ph type="sldNum" sz="quarter" idx="5"/>
          </p:nvPr>
        </p:nvSpPr>
        <p:spPr/>
        <p:txBody>
          <a:bodyPr/>
          <a:lstStyle/>
          <a:p>
            <a:fld id="{168CD7DB-0D32-E44E-87A2-6132D9D1B91F}" type="slidenum">
              <a:rPr lang="en-US" smtClean="0"/>
              <a:t>20</a:t>
            </a:fld>
            <a:endParaRPr lang="en-US"/>
          </a:p>
        </p:txBody>
      </p:sp>
    </p:spTree>
    <p:extLst>
      <p:ext uri="{BB962C8B-B14F-4D97-AF65-F5344CB8AC3E}">
        <p14:creationId xmlns:p14="http://schemas.microsoft.com/office/powerpoint/2010/main" val="637658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8CD7DB-0D32-E44E-87A2-6132D9D1B91F}" type="slidenum">
              <a:rPr lang="en-US" smtClean="0"/>
              <a:t>21</a:t>
            </a:fld>
            <a:endParaRPr lang="en-US"/>
          </a:p>
        </p:txBody>
      </p:sp>
    </p:spTree>
    <p:extLst>
      <p:ext uri="{BB962C8B-B14F-4D97-AF65-F5344CB8AC3E}">
        <p14:creationId xmlns:p14="http://schemas.microsoft.com/office/powerpoint/2010/main" val="1141047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68CD7DB-0D32-E44E-87A2-6132D9D1B91F}" type="slidenum">
              <a:rPr lang="en-US" smtClean="0"/>
              <a:t>22</a:t>
            </a:fld>
            <a:endParaRPr lang="en-US"/>
          </a:p>
        </p:txBody>
      </p:sp>
    </p:spTree>
    <p:extLst>
      <p:ext uri="{BB962C8B-B14F-4D97-AF65-F5344CB8AC3E}">
        <p14:creationId xmlns:p14="http://schemas.microsoft.com/office/powerpoint/2010/main" val="4096124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Chuck was one of the most unusual and interesting people I have ever met.  He was the living embodiment of Homer Simpson...funny.  </a:t>
            </a:r>
          </a:p>
          <a:p>
            <a:r>
              <a:rPr lang="en-US" dirty="0"/>
              <a:t>Learned to read at 16...  I won’t put into print his story here, but let me tell it to you. </a:t>
            </a:r>
          </a:p>
          <a:p>
            <a:r>
              <a:rPr lang="en-US" dirty="0"/>
              <a:t>Contacted me this summer....successful, has a loving partner, owns his own truck, boat and house....and fishing business.</a:t>
            </a:r>
          </a:p>
        </p:txBody>
      </p:sp>
      <p:sp>
        <p:nvSpPr>
          <p:cNvPr id="4" name="Slide Number Placeholder 3"/>
          <p:cNvSpPr>
            <a:spLocks noGrp="1"/>
          </p:cNvSpPr>
          <p:nvPr>
            <p:ph type="sldNum" sz="quarter" idx="10"/>
          </p:nvPr>
        </p:nvSpPr>
        <p:spPr/>
        <p:txBody>
          <a:bodyPr/>
          <a:lstStyle/>
          <a:p>
            <a:fld id="{168CD7DB-0D32-E44E-87A2-6132D9D1B91F}" type="slidenum">
              <a:rPr lang="en-US" smtClean="0"/>
              <a:t>23</a:t>
            </a:fld>
            <a:endParaRPr lang="en-US"/>
          </a:p>
        </p:txBody>
      </p:sp>
    </p:spTree>
    <p:extLst>
      <p:ext uri="{BB962C8B-B14F-4D97-AF65-F5344CB8AC3E}">
        <p14:creationId xmlns:p14="http://schemas.microsoft.com/office/powerpoint/2010/main" val="869673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“Human Beings are deeply troubled about being human” Martha Nussbaum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“Great variability is the characteristic that best describes the human condition”  Todd Rose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 cookie cutter approach to teaching students.</a:t>
            </a:r>
          </a:p>
          <a:p>
            <a:endParaRPr lang="en-US" dirty="0"/>
          </a:p>
        </p:txBody>
      </p:sp>
      <p:sp>
        <p:nvSpPr>
          <p:cNvPr id="4" name="Slide Number Placeholder 3"/>
          <p:cNvSpPr>
            <a:spLocks noGrp="1"/>
          </p:cNvSpPr>
          <p:nvPr>
            <p:ph type="sldNum" sz="quarter" idx="10"/>
          </p:nvPr>
        </p:nvSpPr>
        <p:spPr/>
        <p:txBody>
          <a:bodyPr/>
          <a:lstStyle/>
          <a:p>
            <a:fld id="{168CD7DB-0D32-E44E-87A2-6132D9D1B91F}" type="slidenum">
              <a:rPr lang="en-US" smtClean="0"/>
              <a:t>24</a:t>
            </a:fld>
            <a:endParaRPr lang="en-US"/>
          </a:p>
        </p:txBody>
      </p:sp>
    </p:spTree>
    <p:extLst>
      <p:ext uri="{BB962C8B-B14F-4D97-AF65-F5344CB8AC3E}">
        <p14:creationId xmlns:p14="http://schemas.microsoft.com/office/powerpoint/2010/main" val="3294805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passage from The End of Average.</a:t>
            </a:r>
          </a:p>
          <a:p>
            <a:endParaRPr lang="en-US" dirty="0"/>
          </a:p>
        </p:txBody>
      </p:sp>
      <p:sp>
        <p:nvSpPr>
          <p:cNvPr id="4" name="Slide Number Placeholder 3"/>
          <p:cNvSpPr>
            <a:spLocks noGrp="1"/>
          </p:cNvSpPr>
          <p:nvPr>
            <p:ph type="sldNum" sz="quarter" idx="10"/>
          </p:nvPr>
        </p:nvSpPr>
        <p:spPr/>
        <p:txBody>
          <a:bodyPr/>
          <a:lstStyle/>
          <a:p>
            <a:fld id="{168CD7DB-0D32-E44E-87A2-6132D9D1B91F}" type="slidenum">
              <a:rPr lang="en-US" smtClean="0"/>
              <a:t>25</a:t>
            </a:fld>
            <a:endParaRPr lang="en-US"/>
          </a:p>
        </p:txBody>
      </p:sp>
    </p:spTree>
    <p:extLst>
      <p:ext uri="{BB962C8B-B14F-4D97-AF65-F5344CB8AC3E}">
        <p14:creationId xmlns:p14="http://schemas.microsoft.com/office/powerpoint/2010/main" val="8603598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passage from The End of Average.</a:t>
            </a:r>
          </a:p>
          <a:p>
            <a:endParaRPr lang="en-US" dirty="0"/>
          </a:p>
        </p:txBody>
      </p:sp>
      <p:sp>
        <p:nvSpPr>
          <p:cNvPr id="4" name="Slide Number Placeholder 3"/>
          <p:cNvSpPr>
            <a:spLocks noGrp="1"/>
          </p:cNvSpPr>
          <p:nvPr>
            <p:ph type="sldNum" sz="quarter" idx="10"/>
          </p:nvPr>
        </p:nvSpPr>
        <p:spPr/>
        <p:txBody>
          <a:bodyPr/>
          <a:lstStyle/>
          <a:p>
            <a:fld id="{168CD7DB-0D32-E44E-87A2-6132D9D1B91F}" type="slidenum">
              <a:rPr lang="en-US" smtClean="0"/>
              <a:t>26</a:t>
            </a:fld>
            <a:endParaRPr lang="en-US"/>
          </a:p>
        </p:txBody>
      </p:sp>
    </p:spTree>
    <p:extLst>
      <p:ext uri="{BB962C8B-B14F-4D97-AF65-F5344CB8AC3E}">
        <p14:creationId xmlns:p14="http://schemas.microsoft.com/office/powerpoint/2010/main" val="304225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Read passage from The End of Average.</a:t>
            </a:r>
          </a:p>
          <a:p>
            <a:endParaRPr lang="en-US" dirty="0"/>
          </a:p>
          <a:p>
            <a:r>
              <a:rPr lang="en-US" dirty="0"/>
              <a:t>We must think deeply about this....there isn’t a one-size-fits-all to real human beings, so there can’t be a one size in teaching.  Individualization, differentiation.  It is hard work...but it’s necessary and meaningful work.</a:t>
            </a:r>
          </a:p>
        </p:txBody>
      </p:sp>
      <p:sp>
        <p:nvSpPr>
          <p:cNvPr id="4" name="Slide Number Placeholder 3"/>
          <p:cNvSpPr>
            <a:spLocks noGrp="1"/>
          </p:cNvSpPr>
          <p:nvPr>
            <p:ph type="sldNum" sz="quarter" idx="10"/>
          </p:nvPr>
        </p:nvSpPr>
        <p:spPr/>
        <p:txBody>
          <a:bodyPr/>
          <a:lstStyle/>
          <a:p>
            <a:fld id="{168CD7DB-0D32-E44E-87A2-6132D9D1B91F}" type="slidenum">
              <a:rPr lang="en-US" smtClean="0"/>
              <a:t>27</a:t>
            </a:fld>
            <a:endParaRPr lang="en-US"/>
          </a:p>
        </p:txBody>
      </p:sp>
    </p:spTree>
    <p:extLst>
      <p:ext uri="{BB962C8B-B14F-4D97-AF65-F5344CB8AC3E}">
        <p14:creationId xmlns:p14="http://schemas.microsoft.com/office/powerpoint/2010/main" val="3568168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a light hearted presentation.</a:t>
            </a:r>
            <a:r>
              <a:rPr lang="en-US" baseline="0" dirty="0"/>
              <a:t>  There are some difficult moments and some difficult topics here.  These are also MY personal experiences and observations.</a:t>
            </a:r>
          </a:p>
          <a:p>
            <a:r>
              <a:rPr lang="en-US" baseline="0" dirty="0"/>
              <a:t>I am not trying to say that all of you need to believe as I believe, or adopt my way of thinking.  This is a story.  A story of how prison changed who I am.  A story of how</a:t>
            </a:r>
          </a:p>
          <a:p>
            <a:r>
              <a:rPr lang="en-US" baseline="0" dirty="0"/>
              <a:t>people changed how I think and how I view my profession as my calling.</a:t>
            </a:r>
          </a:p>
        </p:txBody>
      </p:sp>
      <p:sp>
        <p:nvSpPr>
          <p:cNvPr id="4" name="Slide Number Placeholder 3"/>
          <p:cNvSpPr>
            <a:spLocks noGrp="1"/>
          </p:cNvSpPr>
          <p:nvPr>
            <p:ph type="sldNum" sz="quarter" idx="10"/>
          </p:nvPr>
        </p:nvSpPr>
        <p:spPr/>
        <p:txBody>
          <a:bodyPr/>
          <a:lstStyle/>
          <a:p>
            <a:fld id="{168CD7DB-0D32-E44E-87A2-6132D9D1B91F}" type="slidenum">
              <a:rPr lang="en-US" smtClean="0"/>
              <a:t>28</a:t>
            </a:fld>
            <a:endParaRPr lang="en-US"/>
          </a:p>
        </p:txBody>
      </p:sp>
    </p:spTree>
    <p:extLst>
      <p:ext uri="{BB962C8B-B14F-4D97-AF65-F5344CB8AC3E}">
        <p14:creationId xmlns:p14="http://schemas.microsoft.com/office/powerpoint/2010/main" val="2369716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It was time to do something with this newfound training so I visited the local youth jail outside of Fredericton and asked if they needed a volunteer to teach youth to read.  I didn’t know what I was doing, but I thought I could put the Laubach training to work.</a:t>
            </a:r>
          </a:p>
          <a:p>
            <a:endParaRPr lang="en-US" baseline="0" dirty="0"/>
          </a:p>
          <a:p>
            <a:r>
              <a:rPr lang="en-US" baseline="0" dirty="0"/>
              <a:t>I don’t think they hesitated 5 seconds and said, “Yes, see you Tuesday night.  We have just the fellow you can start with!!”   Their chuckles should have alerted me to something, but I was desperate, so I agreed to come Tuesday night and tutor the student they had for me.</a:t>
            </a:r>
          </a:p>
        </p:txBody>
      </p:sp>
      <p:sp>
        <p:nvSpPr>
          <p:cNvPr id="4" name="Slide Number Placeholder 3"/>
          <p:cNvSpPr>
            <a:spLocks noGrp="1"/>
          </p:cNvSpPr>
          <p:nvPr>
            <p:ph type="sldNum" sz="quarter" idx="10"/>
          </p:nvPr>
        </p:nvSpPr>
        <p:spPr/>
        <p:txBody>
          <a:bodyPr/>
          <a:lstStyle/>
          <a:p>
            <a:fld id="{168CD7DB-0D32-E44E-87A2-6132D9D1B91F}" type="slidenum">
              <a:rPr lang="en-US" smtClean="0"/>
              <a:t>3</a:t>
            </a:fld>
            <a:endParaRPr lang="en-US"/>
          </a:p>
        </p:txBody>
      </p:sp>
    </p:spTree>
    <p:extLst>
      <p:ext uri="{BB962C8B-B14F-4D97-AF65-F5344CB8AC3E}">
        <p14:creationId xmlns:p14="http://schemas.microsoft.com/office/powerpoint/2010/main" val="1382431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CA" sz="1800" dirty="0">
                <a:effectLst/>
                <a:latin typeface="Calibri" panose="020F0502020204030204" pitchFamily="34" charset="0"/>
                <a:ea typeface="Calibri" panose="020F0502020204030204" pitchFamily="34" charset="0"/>
                <a:cs typeface="Times New Roman" panose="02020603050405020304" pitchFamily="18" charset="0"/>
              </a:rPr>
              <a:t>That's when I met Randall. Randall was probably the most frightening teenager I have ever met in my life. I heard him before I saw him. Well that's not fair, I actually heard the guards bringing him down the hallway to the cafeteria where I was to teach him how to read. There was one guard on each side of him and they were telling him to behave if I recall correctly. He sat down beside me and acknowledged that he did indeed want to learn to read. I said,  “great let's get to work”.  And I began.</a:t>
            </a:r>
          </a:p>
          <a:p>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168CD7DB-0D32-E44E-87A2-6132D9D1B91F}" type="slidenum">
              <a:rPr lang="en-US" smtClean="0"/>
              <a:t>4</a:t>
            </a:fld>
            <a:endParaRPr lang="en-US"/>
          </a:p>
        </p:txBody>
      </p:sp>
    </p:spTree>
    <p:extLst>
      <p:ext uri="{BB962C8B-B14F-4D97-AF65-F5344CB8AC3E}">
        <p14:creationId xmlns:p14="http://schemas.microsoft.com/office/powerpoint/2010/main" val="1467826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CA" sz="1200" dirty="0">
                <a:effectLst/>
                <a:latin typeface="Calibri" panose="020F0502020204030204" pitchFamily="34" charset="0"/>
                <a:ea typeface="Calibri" panose="020F0502020204030204" pitchFamily="34" charset="0"/>
                <a:cs typeface="Times New Roman" panose="02020603050405020304" pitchFamily="18" charset="0"/>
              </a:rPr>
              <a:t>I never knew then that I would teach the Laubach reading course for a total of 14 words. I didn't say 14 minutes, or 14 hours, or 14 days, or 14 months; I literally mean 14 words. And that was the end of it. </a:t>
            </a:r>
          </a:p>
          <a:p>
            <a:r>
              <a:rPr lang="en-CA" sz="1200" dirty="0">
                <a:effectLst/>
                <a:latin typeface="Calibri" panose="020F0502020204030204" pitchFamily="34" charset="0"/>
                <a:ea typeface="Calibri" panose="020F0502020204030204" pitchFamily="34" charset="0"/>
                <a:cs typeface="Times New Roman" panose="02020603050405020304" pitchFamily="18" charset="0"/>
              </a:rPr>
              <a:t> </a:t>
            </a:r>
          </a:p>
          <a:p>
            <a:r>
              <a:rPr lang="en-CA" sz="1200" dirty="0">
                <a:effectLst/>
                <a:latin typeface="Calibri" panose="020F0502020204030204" pitchFamily="34" charset="0"/>
                <a:ea typeface="Calibri" panose="020F0502020204030204" pitchFamily="34" charset="0"/>
                <a:cs typeface="Times New Roman" panose="02020603050405020304" pitchFamily="18" charset="0"/>
              </a:rPr>
              <a:t>It started and ended like this: “This is a bird with a long back and a round body, say bird!”  Silence.  More silence.  He looked at me and said, “you've got to be f#%*</a:t>
            </a:r>
            <a:r>
              <a:rPr lang="en-CA" sz="1200" dirty="0" err="1">
                <a:effectLst/>
                <a:latin typeface="Calibri" panose="020F0502020204030204" pitchFamily="34" charset="0"/>
                <a:ea typeface="Calibri" panose="020F0502020204030204" pitchFamily="34" charset="0"/>
                <a:cs typeface="Times New Roman" panose="02020603050405020304" pitchFamily="18" charset="0"/>
              </a:rPr>
              <a:t>ing</a:t>
            </a:r>
            <a:r>
              <a:rPr lang="en-CA" sz="1200" dirty="0">
                <a:effectLst/>
                <a:latin typeface="Calibri" panose="020F0502020204030204" pitchFamily="34" charset="0"/>
                <a:ea typeface="Calibri" panose="020F0502020204030204" pitchFamily="34" charset="0"/>
                <a:cs typeface="Times New Roman" panose="02020603050405020304" pitchFamily="18" charset="0"/>
              </a:rPr>
              <a:t> kidding”. </a:t>
            </a:r>
          </a:p>
          <a:p>
            <a:r>
              <a:rPr lang="en-CA" sz="1200" dirty="0">
                <a:effectLst/>
                <a:latin typeface="Calibri" panose="020F0502020204030204" pitchFamily="34" charset="0"/>
                <a:ea typeface="Calibri" panose="020F0502020204030204" pitchFamily="34" charset="0"/>
                <a:cs typeface="Times New Roman" panose="02020603050405020304" pitchFamily="18" charset="0"/>
              </a:rPr>
              <a:t> </a:t>
            </a:r>
          </a:p>
          <a:p>
            <a:r>
              <a:rPr lang="en-CA" sz="1200" dirty="0">
                <a:effectLst/>
                <a:latin typeface="Calibri" panose="020F0502020204030204" pitchFamily="34" charset="0"/>
                <a:ea typeface="Calibri" panose="020F0502020204030204" pitchFamily="34" charset="0"/>
                <a:cs typeface="Times New Roman" panose="02020603050405020304" pitchFamily="18" charset="0"/>
              </a:rPr>
              <a:t>I didn't know what to say so all I did say was,  “no, um, just say bird!” He then said, “do you see that food up on the ceiling over there?”  There was a smattering of food splashed or thrown all over the ceiling in one section of the cafeteria.  I said, “Yes, I see that food”.  “That's what I do when I freak out,” he said, and stood up from the table and left the room, asking the guards to return him to his unit.  And that was it.  </a:t>
            </a:r>
          </a:p>
          <a:p>
            <a:r>
              <a:rPr lang="en-CA" sz="1200" dirty="0">
                <a:effectLst/>
                <a:latin typeface="Calibri" panose="020F0502020204030204" pitchFamily="34" charset="0"/>
                <a:ea typeface="Calibri" panose="020F0502020204030204" pitchFamily="34" charset="0"/>
                <a:cs typeface="Times New Roman" panose="02020603050405020304" pitchFamily="18" charset="0"/>
              </a:rPr>
              <a:t> </a:t>
            </a:r>
          </a:p>
          <a:p>
            <a:r>
              <a:rPr lang="en-CA" sz="1200" dirty="0">
                <a:effectLst/>
                <a:latin typeface="Calibri" panose="020F0502020204030204" pitchFamily="34" charset="0"/>
                <a:ea typeface="Calibri" panose="020F0502020204030204" pitchFamily="34" charset="0"/>
                <a:cs typeface="Times New Roman" panose="02020603050405020304" pitchFamily="18" charset="0"/>
              </a:rPr>
              <a:t>Total failure.  Total embarrassment.  I learned my first lesson.</a:t>
            </a:r>
          </a:p>
          <a:p>
            <a:endParaRPr lang="en-US" dirty="0"/>
          </a:p>
        </p:txBody>
      </p:sp>
      <p:sp>
        <p:nvSpPr>
          <p:cNvPr id="4" name="Slide Number Placeholder 3"/>
          <p:cNvSpPr>
            <a:spLocks noGrp="1"/>
          </p:cNvSpPr>
          <p:nvPr>
            <p:ph type="sldNum" sz="quarter" idx="10"/>
          </p:nvPr>
        </p:nvSpPr>
        <p:spPr/>
        <p:txBody>
          <a:bodyPr/>
          <a:lstStyle/>
          <a:p>
            <a:fld id="{168CD7DB-0D32-E44E-87A2-6132D9D1B91F}" type="slidenum">
              <a:rPr lang="en-US" smtClean="0"/>
              <a:t>5</a:t>
            </a:fld>
            <a:endParaRPr lang="en-US"/>
          </a:p>
        </p:txBody>
      </p:sp>
    </p:spTree>
    <p:extLst>
      <p:ext uri="{BB962C8B-B14F-4D97-AF65-F5344CB8AC3E}">
        <p14:creationId xmlns:p14="http://schemas.microsoft.com/office/powerpoint/2010/main" val="693840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key....be the best student in the room.  The best teachers are the best learners, and it never ends.  Keep a learning mind...know that you never stop learning and it has a great impact on how good of a teacher you will be.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Calibri" panose="020F0502020204030204" pitchFamily="34" charset="0"/>
                <a:cs typeface="Times New Roman" panose="02020603050405020304" pitchFamily="18" charset="0"/>
              </a:rPr>
              <a:t>Amazingly after the </a:t>
            </a:r>
            <a:r>
              <a:rPr lang="en-CA" sz="1800" i="1" dirty="0">
                <a:effectLst/>
                <a:latin typeface="Calibri" panose="020F0502020204030204" pitchFamily="34" charset="0"/>
                <a:ea typeface="Calibri" panose="020F0502020204030204" pitchFamily="34" charset="0"/>
                <a:cs typeface="Times New Roman" panose="02020603050405020304" pitchFamily="18" charset="0"/>
              </a:rPr>
              <a:t>Randall Scandal</a:t>
            </a:r>
            <a:r>
              <a:rPr lang="en-CA" sz="1800" dirty="0">
                <a:effectLst/>
                <a:latin typeface="Calibri" panose="020F0502020204030204" pitchFamily="34" charset="0"/>
                <a:ea typeface="Calibri" panose="020F0502020204030204" pitchFamily="34" charset="0"/>
                <a:cs typeface="Times New Roman" panose="02020603050405020304" pitchFamily="18" charset="0"/>
              </a:rPr>
              <a:t> (OK that's a little over the top), the training centre administration called me up and asked if I would be interested in taking a class of misfits, a group of seven boys who could not read and who left school. They affectionately became known as the </a:t>
            </a:r>
            <a:r>
              <a:rPr lang="en-CA" sz="1800" i="1" dirty="0">
                <a:effectLst/>
                <a:latin typeface="Calibri" panose="020F0502020204030204" pitchFamily="34" charset="0"/>
                <a:ea typeface="Calibri" panose="020F0502020204030204" pitchFamily="34" charset="0"/>
                <a:cs typeface="Times New Roman" panose="02020603050405020304" pitchFamily="18" charset="0"/>
              </a:rPr>
              <a:t>group of seven</a:t>
            </a:r>
            <a:r>
              <a:rPr lang="en-CA" sz="1800" dirty="0">
                <a:effectLst/>
                <a:latin typeface="Calibri" panose="020F0502020204030204" pitchFamily="34" charset="0"/>
                <a:ea typeface="Calibri" panose="020F0502020204030204" pitchFamily="34" charset="0"/>
                <a:cs typeface="Times New Roman" panose="02020603050405020304" pitchFamily="18" charset="0"/>
              </a:rPr>
              <a:t>. We did tons of fun and interesting things and we turned play into learning; for example we built topographical maps out of paper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mache</a:t>
            </a:r>
            <a:r>
              <a:rPr lang="en-CA" sz="1800" dirty="0">
                <a:effectLst/>
                <a:latin typeface="Calibri" panose="020F0502020204030204" pitchFamily="34" charset="0"/>
                <a:ea typeface="Calibri" panose="020F0502020204030204" pitchFamily="34" charset="0"/>
                <a:cs typeface="Times New Roman" panose="02020603050405020304" pitchFamily="18" charset="0"/>
              </a:rPr>
              <a:t> to teach them about geography, We painted maps on the wall to teach them where they lived, we did fun and entertaining writing exercises to encourage them to write, and I read to them every day.</a:t>
            </a:r>
          </a:p>
          <a:p>
            <a:endParaRPr lang="en-US" dirty="0"/>
          </a:p>
          <a:p>
            <a:r>
              <a:rPr lang="en-US" dirty="0"/>
              <a:t>Then, when the training center shut down, I was invited to work at the new New Brunswick Youth Centre, a maximum security youth prison in </a:t>
            </a:r>
            <a:r>
              <a:rPr lang="en-US" dirty="0" err="1"/>
              <a:t>Miramichi</a:t>
            </a:r>
            <a:r>
              <a:rPr lang="en-US" dirty="0"/>
              <a:t>, NB.  I accepted the job.</a:t>
            </a:r>
          </a:p>
        </p:txBody>
      </p:sp>
      <p:sp>
        <p:nvSpPr>
          <p:cNvPr id="4" name="Slide Number Placeholder 3"/>
          <p:cNvSpPr>
            <a:spLocks noGrp="1"/>
          </p:cNvSpPr>
          <p:nvPr>
            <p:ph type="sldNum" sz="quarter" idx="10"/>
          </p:nvPr>
        </p:nvSpPr>
        <p:spPr/>
        <p:txBody>
          <a:bodyPr/>
          <a:lstStyle/>
          <a:p>
            <a:fld id="{168CD7DB-0D32-E44E-87A2-6132D9D1B91F}" type="slidenum">
              <a:rPr lang="en-US" smtClean="0"/>
              <a:t>6</a:t>
            </a:fld>
            <a:endParaRPr lang="en-US"/>
          </a:p>
        </p:txBody>
      </p:sp>
    </p:spTree>
    <p:extLst>
      <p:ext uri="{BB962C8B-B14F-4D97-AF65-F5344CB8AC3E}">
        <p14:creationId xmlns:p14="http://schemas.microsoft.com/office/powerpoint/2010/main" val="3354796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NBYC:  A maximum security youth prison for young offenders</a:t>
            </a:r>
          </a:p>
          <a:p>
            <a:endParaRPr lang="en-US" dirty="0"/>
          </a:p>
          <a:p>
            <a:r>
              <a:rPr lang="en-US" dirty="0"/>
              <a:t>I thought I was a pretty good teacher before coming to NBYC.  I was creative (ceiling in FHS),</a:t>
            </a:r>
            <a:r>
              <a:rPr lang="en-US" baseline="0" dirty="0"/>
              <a:t> I was hard working, I was liked by students and staff (I think) and I tried to be as innovative and current as possible.   I was a good student I think...and I was humble.</a:t>
            </a:r>
          </a:p>
          <a:p>
            <a:endParaRPr lang="en-US" baseline="0" dirty="0"/>
          </a:p>
          <a:p>
            <a:r>
              <a:rPr lang="en-US" baseline="0" dirty="0"/>
              <a:t>AND THEN HE ARRIVED.</a:t>
            </a:r>
            <a:endParaRPr lang="en-US" dirty="0"/>
          </a:p>
        </p:txBody>
      </p:sp>
      <p:sp>
        <p:nvSpPr>
          <p:cNvPr id="4" name="Slide Number Placeholder 3"/>
          <p:cNvSpPr>
            <a:spLocks noGrp="1"/>
          </p:cNvSpPr>
          <p:nvPr>
            <p:ph type="sldNum" sz="quarter" idx="10"/>
          </p:nvPr>
        </p:nvSpPr>
        <p:spPr/>
        <p:txBody>
          <a:bodyPr/>
          <a:lstStyle/>
          <a:p>
            <a:fld id="{168CD7DB-0D32-E44E-87A2-6132D9D1B91F}" type="slidenum">
              <a:rPr lang="en-US" smtClean="0"/>
              <a:t>7</a:t>
            </a:fld>
            <a:endParaRPr lang="en-US"/>
          </a:p>
        </p:txBody>
      </p:sp>
    </p:spTree>
    <p:extLst>
      <p:ext uri="{BB962C8B-B14F-4D97-AF65-F5344CB8AC3E}">
        <p14:creationId xmlns:p14="http://schemas.microsoft.com/office/powerpoint/2010/main" val="876930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Freddie was</a:t>
            </a:r>
            <a:r>
              <a:rPr lang="en-US" baseline="0" dirty="0"/>
              <a:t> the type of student everyone fears having.  He had severe ADHD, he was obnoxious, mean-spirited, disliked by everyone.  Freddie couldn’t walk across the room without insulting someone...he had a strut and a mannerism that begged to be challenged.  He disliked everyone and trusted no one...and everyone dislike him.  What a miserable student!  I couldn’t stand him.  He is the only student I can say that I “hated”.  I’m ashamed to admit this, but I couldn’t stand him and wanted him out of my class.  I secretly wished he’d get in a fight on the unit and be locked up in his cell or solitary confinement for the rest of....well, his life.  I developed a very strong dislike for this boy....but this gnawed at me....so I asked one of our prison psychologists, a friend of mine, if I could talk to her about Freddie.</a:t>
            </a:r>
          </a:p>
          <a:p>
            <a:endParaRPr lang="en-US" baseline="0" dirty="0"/>
          </a:p>
          <a:p>
            <a:r>
              <a:rPr lang="en-US" baseline="0" dirty="0"/>
              <a:t>She listened to my complaining and concerns about this boy and my growing frustration and dislike for him.  I spoke for about 5 minutes....she remained silent.  Finally she spoke: “read his file.”</a:t>
            </a:r>
          </a:p>
          <a:p>
            <a:endParaRPr lang="en-US" baseline="0" dirty="0"/>
          </a:p>
          <a:p>
            <a:r>
              <a:rPr lang="en-CA" sz="1800" dirty="0">
                <a:effectLst/>
                <a:latin typeface="Calibri" panose="020F0502020204030204" pitchFamily="34" charset="0"/>
                <a:ea typeface="Calibri" panose="020F0502020204030204" pitchFamily="34" charset="0"/>
                <a:cs typeface="Times New Roman" panose="02020603050405020304" pitchFamily="18" charset="0"/>
              </a:rPr>
              <a:t>I didn't want to read his file. I knew the type of kid he was. Or at least I thought I did. I protested several times but she kept returning to the same advice, read his file, read his file, read his file.  eventually she made me promise that I would go and read his file because for reasons that I can't remember we had that afternoon off from teaching so I had all the time in the world to go and read his file.</a:t>
            </a:r>
          </a:p>
          <a:p>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CA" sz="1800" dirty="0">
                <a:effectLst/>
                <a:latin typeface="Calibri" panose="020F0502020204030204" pitchFamily="34" charset="0"/>
                <a:ea typeface="Calibri" panose="020F0502020204030204" pitchFamily="34" charset="0"/>
                <a:cs typeface="Times New Roman" panose="02020603050405020304" pitchFamily="18" charset="0"/>
              </a:rPr>
              <a:t>And I did. And my life was changed. Forever.</a:t>
            </a:r>
          </a:p>
          <a:p>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Calibri" panose="020F0502020204030204" pitchFamily="34" charset="0"/>
                <a:cs typeface="Times New Roman" panose="02020603050405020304" pitchFamily="18" charset="0"/>
              </a:rPr>
              <a:t>Most young offenders, I think, have one or two five-inch D-ring binders that contains their criminal history, psychological history and so on. Freddie had four. To keep up my end of the bargain I reached out and grabbed providentially perhaps one of the four binders. I flung it open and simply began reading where my finger landed. What I read was a story of a young boy who from a very early age of being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diognosed</a:t>
            </a:r>
            <a:r>
              <a:rPr lang="en-CA" sz="1800" dirty="0">
                <a:effectLst/>
                <a:latin typeface="Calibri" panose="020F0502020204030204" pitchFamily="34" charset="0"/>
                <a:ea typeface="Calibri" panose="020F0502020204030204" pitchFamily="34" charset="0"/>
                <a:cs typeface="Times New Roman" panose="02020603050405020304" pitchFamily="18" charset="0"/>
              </a:rPr>
              <a:t> with ADHD couldn't seem to catch any breaks. He simply wore out his welcome everywhere from the age of kindergarten to when he was removed from school in middle school. His severe behaviors caused cracks in his family, in his school, and with all of his friends. It would be safe to say that he was disliked by everyone, and he knew it. One day this frustration boiled over on the part of his father, and his dad physically abused him in a severe way, landing Freddy in the hospital with severe burns. Freddie broke. Reading the account of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freddie's</a:t>
            </a:r>
            <a:r>
              <a:rPr lang="en-CA" sz="1800" dirty="0">
                <a:effectLst/>
                <a:latin typeface="Calibri" panose="020F0502020204030204" pitchFamily="34" charset="0"/>
                <a:ea typeface="Calibri" panose="020F0502020204030204" pitchFamily="34" charset="0"/>
                <a:cs typeface="Times New Roman" panose="02020603050405020304" pitchFamily="18" charset="0"/>
              </a:rPr>
              <a:t> early life, difficulties, challenges, broken relationships, failure at school, and abuse, caused me to have a profound paradigm shift in how I viewed this boy. At the very point of reading his full story, I broke down and was unable to speak for several days, and I can safely say that I fell in love with this boy.</a:t>
            </a:r>
          </a:p>
          <a:p>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168CD7DB-0D32-E44E-87A2-6132D9D1B91F}" type="slidenum">
              <a:rPr lang="en-US" smtClean="0"/>
              <a:t>8</a:t>
            </a:fld>
            <a:endParaRPr lang="en-US"/>
          </a:p>
        </p:txBody>
      </p:sp>
    </p:spTree>
    <p:extLst>
      <p:ext uri="{BB962C8B-B14F-4D97-AF65-F5344CB8AC3E}">
        <p14:creationId xmlns:p14="http://schemas.microsoft.com/office/powerpoint/2010/main" val="2243982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We don’t talk much about LOVE as a necessary part of teaching preparation, but we must.  We must love our students.  We must use a filter of love when we consider them.  We must allow the power and strength of love to transform our service to students; from obligation to desire to love them.   There is a power to love that’s unexplainable.  There is an effect to love that contagious and life changing....for you, and for your student.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168CD7DB-0D32-E44E-87A2-6132D9D1B91F}" type="slidenum">
              <a:rPr lang="en-US" smtClean="0"/>
              <a:t>9</a:t>
            </a:fld>
            <a:endParaRPr lang="en-US"/>
          </a:p>
        </p:txBody>
      </p:sp>
    </p:spTree>
    <p:extLst>
      <p:ext uri="{BB962C8B-B14F-4D97-AF65-F5344CB8AC3E}">
        <p14:creationId xmlns:p14="http://schemas.microsoft.com/office/powerpoint/2010/main" val="1985001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D635A8-ED97-954A-BB86-BAD348311D73}" type="datetimeFigureOut">
              <a:rPr lang="en-US" smtClean="0"/>
              <a:t>6/6/23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B8FF3-155E-CD4C-9132-814C785FDC1F}" type="slidenum">
              <a:rPr lang="en-US" smtClean="0"/>
              <a:t>‹#›</a:t>
            </a:fld>
            <a:endParaRPr lang="en-US"/>
          </a:p>
        </p:txBody>
      </p:sp>
    </p:spTree>
    <p:extLst>
      <p:ext uri="{BB962C8B-B14F-4D97-AF65-F5344CB8AC3E}">
        <p14:creationId xmlns:p14="http://schemas.microsoft.com/office/powerpoint/2010/main" val="1682849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D635A8-ED97-954A-BB86-BAD348311D73}" type="datetimeFigureOut">
              <a:rPr lang="en-US" smtClean="0"/>
              <a:t>6/6/23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B8FF3-155E-CD4C-9132-814C785FDC1F}" type="slidenum">
              <a:rPr lang="en-US" smtClean="0"/>
              <a:t>‹#›</a:t>
            </a:fld>
            <a:endParaRPr lang="en-US"/>
          </a:p>
        </p:txBody>
      </p:sp>
    </p:spTree>
    <p:extLst>
      <p:ext uri="{BB962C8B-B14F-4D97-AF65-F5344CB8AC3E}">
        <p14:creationId xmlns:p14="http://schemas.microsoft.com/office/powerpoint/2010/main" val="1599431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D635A8-ED97-954A-BB86-BAD348311D73}" type="datetimeFigureOut">
              <a:rPr lang="en-US" smtClean="0"/>
              <a:t>6/6/23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B8FF3-155E-CD4C-9132-814C785FDC1F}" type="slidenum">
              <a:rPr lang="en-US" smtClean="0"/>
              <a:t>‹#›</a:t>
            </a:fld>
            <a:endParaRPr lang="en-US"/>
          </a:p>
        </p:txBody>
      </p:sp>
    </p:spTree>
    <p:extLst>
      <p:ext uri="{BB962C8B-B14F-4D97-AF65-F5344CB8AC3E}">
        <p14:creationId xmlns:p14="http://schemas.microsoft.com/office/powerpoint/2010/main" val="1586091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D635A8-ED97-954A-BB86-BAD348311D73}" type="datetimeFigureOut">
              <a:rPr lang="en-US" smtClean="0"/>
              <a:t>6/6/23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B8FF3-155E-CD4C-9132-814C785FDC1F}" type="slidenum">
              <a:rPr lang="en-US" smtClean="0"/>
              <a:t>‹#›</a:t>
            </a:fld>
            <a:endParaRPr lang="en-US"/>
          </a:p>
        </p:txBody>
      </p:sp>
    </p:spTree>
    <p:extLst>
      <p:ext uri="{BB962C8B-B14F-4D97-AF65-F5344CB8AC3E}">
        <p14:creationId xmlns:p14="http://schemas.microsoft.com/office/powerpoint/2010/main" val="1292134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D635A8-ED97-954A-BB86-BAD348311D73}" type="datetimeFigureOut">
              <a:rPr lang="en-US" smtClean="0"/>
              <a:t>6/6/23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B8FF3-155E-CD4C-9132-814C785FDC1F}" type="slidenum">
              <a:rPr lang="en-US" smtClean="0"/>
              <a:t>‹#›</a:t>
            </a:fld>
            <a:endParaRPr lang="en-US"/>
          </a:p>
        </p:txBody>
      </p:sp>
    </p:spTree>
    <p:extLst>
      <p:ext uri="{BB962C8B-B14F-4D97-AF65-F5344CB8AC3E}">
        <p14:creationId xmlns:p14="http://schemas.microsoft.com/office/powerpoint/2010/main" val="154151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D635A8-ED97-954A-BB86-BAD348311D73}" type="datetimeFigureOut">
              <a:rPr lang="en-US" smtClean="0"/>
              <a:t>6/6/23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B8FF3-155E-CD4C-9132-814C785FDC1F}" type="slidenum">
              <a:rPr lang="en-US" smtClean="0"/>
              <a:t>‹#›</a:t>
            </a:fld>
            <a:endParaRPr lang="en-US"/>
          </a:p>
        </p:txBody>
      </p:sp>
    </p:spTree>
    <p:extLst>
      <p:ext uri="{BB962C8B-B14F-4D97-AF65-F5344CB8AC3E}">
        <p14:creationId xmlns:p14="http://schemas.microsoft.com/office/powerpoint/2010/main" val="1022459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D635A8-ED97-954A-BB86-BAD348311D73}" type="datetimeFigureOut">
              <a:rPr lang="en-US" smtClean="0"/>
              <a:t>6/6/23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B8FF3-155E-CD4C-9132-814C785FDC1F}" type="slidenum">
              <a:rPr lang="en-US" smtClean="0"/>
              <a:t>‹#›</a:t>
            </a:fld>
            <a:endParaRPr lang="en-US"/>
          </a:p>
        </p:txBody>
      </p:sp>
    </p:spTree>
    <p:extLst>
      <p:ext uri="{BB962C8B-B14F-4D97-AF65-F5344CB8AC3E}">
        <p14:creationId xmlns:p14="http://schemas.microsoft.com/office/powerpoint/2010/main" val="310874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D635A8-ED97-954A-BB86-BAD348311D73}" type="datetimeFigureOut">
              <a:rPr lang="en-US" smtClean="0"/>
              <a:t>6/6/23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B8FF3-155E-CD4C-9132-814C785FDC1F}" type="slidenum">
              <a:rPr lang="en-US" smtClean="0"/>
              <a:t>‹#›</a:t>
            </a:fld>
            <a:endParaRPr lang="en-US"/>
          </a:p>
        </p:txBody>
      </p:sp>
    </p:spTree>
    <p:extLst>
      <p:ext uri="{BB962C8B-B14F-4D97-AF65-F5344CB8AC3E}">
        <p14:creationId xmlns:p14="http://schemas.microsoft.com/office/powerpoint/2010/main" val="46008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D635A8-ED97-954A-BB86-BAD348311D73}" type="datetimeFigureOut">
              <a:rPr lang="en-US" smtClean="0"/>
              <a:t>6/6/23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B8FF3-155E-CD4C-9132-814C785FDC1F}" type="slidenum">
              <a:rPr lang="en-US" smtClean="0"/>
              <a:t>‹#›</a:t>
            </a:fld>
            <a:endParaRPr lang="en-US"/>
          </a:p>
        </p:txBody>
      </p:sp>
    </p:spTree>
    <p:extLst>
      <p:ext uri="{BB962C8B-B14F-4D97-AF65-F5344CB8AC3E}">
        <p14:creationId xmlns:p14="http://schemas.microsoft.com/office/powerpoint/2010/main" val="169872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D635A8-ED97-954A-BB86-BAD348311D73}" type="datetimeFigureOut">
              <a:rPr lang="en-US" smtClean="0"/>
              <a:t>6/6/23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B8FF3-155E-CD4C-9132-814C785FDC1F}" type="slidenum">
              <a:rPr lang="en-US" smtClean="0"/>
              <a:t>‹#›</a:t>
            </a:fld>
            <a:endParaRPr lang="en-US"/>
          </a:p>
        </p:txBody>
      </p:sp>
    </p:spTree>
    <p:extLst>
      <p:ext uri="{BB962C8B-B14F-4D97-AF65-F5344CB8AC3E}">
        <p14:creationId xmlns:p14="http://schemas.microsoft.com/office/powerpoint/2010/main" val="1043290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D635A8-ED97-954A-BB86-BAD348311D73}" type="datetimeFigureOut">
              <a:rPr lang="en-US" smtClean="0"/>
              <a:t>6/6/23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B8FF3-155E-CD4C-9132-814C785FDC1F}" type="slidenum">
              <a:rPr lang="en-US" smtClean="0"/>
              <a:t>‹#›</a:t>
            </a:fld>
            <a:endParaRPr lang="en-US"/>
          </a:p>
        </p:txBody>
      </p:sp>
    </p:spTree>
    <p:extLst>
      <p:ext uri="{BB962C8B-B14F-4D97-AF65-F5344CB8AC3E}">
        <p14:creationId xmlns:p14="http://schemas.microsoft.com/office/powerpoint/2010/main" val="375237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D635A8-ED97-954A-BB86-BAD348311D73}" type="datetimeFigureOut">
              <a:rPr lang="en-US" smtClean="0"/>
              <a:t>6/6/23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B8FF3-155E-CD4C-9132-814C785FDC1F}" type="slidenum">
              <a:rPr lang="en-US" smtClean="0"/>
              <a:t>‹#›</a:t>
            </a:fld>
            <a:endParaRPr lang="en-US"/>
          </a:p>
        </p:txBody>
      </p:sp>
    </p:spTree>
    <p:extLst>
      <p:ext uri="{BB962C8B-B14F-4D97-AF65-F5344CB8AC3E}">
        <p14:creationId xmlns:p14="http://schemas.microsoft.com/office/powerpoint/2010/main" val="52039247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5.tiff"/><Relationship Id="rId4" Type="http://schemas.openxmlformats.org/officeDocument/2006/relationships/image" Target="../media/image24.tiff"/></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tiff"/></Relationships>
</file>

<file path=ppt/slides/_rels/slide2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3.tiff"/><Relationship Id="rId4" Type="http://schemas.openxmlformats.org/officeDocument/2006/relationships/image" Target="../media/image24.tiff"/></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tiff"/></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tiff"/></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ofl_generic_pp_pg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5860" y="-94603"/>
            <a:ext cx="11488993" cy="6952603"/>
          </a:xfrm>
          <a:prstGeom prst="rect">
            <a:avLst/>
          </a:prstGeom>
        </p:spPr>
      </p:pic>
      <p:sp>
        <p:nvSpPr>
          <p:cNvPr id="6" name="TextBox 5"/>
          <p:cNvSpPr txBox="1"/>
          <p:nvPr/>
        </p:nvSpPr>
        <p:spPr>
          <a:xfrm>
            <a:off x="529222" y="4812391"/>
            <a:ext cx="3247620" cy="1200329"/>
          </a:xfrm>
          <a:prstGeom prst="rect">
            <a:avLst/>
          </a:prstGeom>
          <a:noFill/>
        </p:spPr>
        <p:txBody>
          <a:bodyPr wrap="none" rtlCol="0">
            <a:spAutoFit/>
          </a:bodyPr>
          <a:lstStyle/>
          <a:p>
            <a:r>
              <a:rPr lang="en-US" sz="2400" dirty="0">
                <a:solidFill>
                  <a:schemeClr val="bg1"/>
                </a:solidFill>
              </a:rPr>
              <a:t>Dr. Chris Mattatall</a:t>
            </a:r>
          </a:p>
          <a:p>
            <a:r>
              <a:rPr lang="en-US" sz="2400" dirty="0">
                <a:solidFill>
                  <a:schemeClr val="bg1"/>
                </a:solidFill>
              </a:rPr>
              <a:t>chris.mattatall@uleth.ca</a:t>
            </a:r>
          </a:p>
          <a:p>
            <a:r>
              <a:rPr lang="en-US" sz="2400" dirty="0">
                <a:solidFill>
                  <a:schemeClr val="bg1"/>
                </a:solidFill>
              </a:rPr>
              <a:t>@chrismattatall</a:t>
            </a:r>
          </a:p>
        </p:txBody>
      </p:sp>
      <p:sp>
        <p:nvSpPr>
          <p:cNvPr id="19" name="TextBox 18"/>
          <p:cNvSpPr txBox="1"/>
          <p:nvPr/>
        </p:nvSpPr>
        <p:spPr>
          <a:xfrm>
            <a:off x="4310745" y="169817"/>
            <a:ext cx="184731" cy="369332"/>
          </a:xfrm>
          <a:prstGeom prst="rect">
            <a:avLst/>
          </a:prstGeom>
          <a:noFill/>
        </p:spPr>
        <p:txBody>
          <a:bodyPr wrap="none" rtlCol="0">
            <a:spAutoFit/>
          </a:bodyPr>
          <a:lstStyle/>
          <a:p>
            <a:endParaRPr lang="en-US" dirty="0"/>
          </a:p>
        </p:txBody>
      </p:sp>
      <p:sp>
        <p:nvSpPr>
          <p:cNvPr id="24" name="Rectangle 23"/>
          <p:cNvSpPr/>
          <p:nvPr/>
        </p:nvSpPr>
        <p:spPr>
          <a:xfrm>
            <a:off x="2537144" y="2150205"/>
            <a:ext cx="7771979" cy="1143903"/>
          </a:xfrm>
          <a:prstGeom prst="rect">
            <a:avLst/>
          </a:prstGeom>
        </p:spPr>
        <p:txBody>
          <a:bodyPr wrap="square">
            <a:spAutoFit/>
          </a:bodyPr>
          <a:lstStyle/>
          <a:p>
            <a:pPr>
              <a:spcBef>
                <a:spcPts val="1000"/>
              </a:spcBef>
            </a:pPr>
            <a:r>
              <a:rPr lang="en-US" sz="3200" b="1" dirty="0">
                <a:solidFill>
                  <a:schemeClr val="bg1"/>
                </a:solidFill>
                <a:latin typeface="Arial" charset="0"/>
              </a:rPr>
              <a:t>Lessons I Learned in Prison: </a:t>
            </a:r>
          </a:p>
          <a:p>
            <a:pPr>
              <a:spcBef>
                <a:spcPts val="1000"/>
              </a:spcBef>
            </a:pPr>
            <a:r>
              <a:rPr lang="en-US" sz="2800" dirty="0">
                <a:solidFill>
                  <a:schemeClr val="bg1"/>
                </a:solidFill>
                <a:latin typeface="Arial" charset="0"/>
              </a:rPr>
              <a:t>Teaching, Learning &amp; the Human Condition</a:t>
            </a:r>
            <a:endParaRPr lang="en-US" sz="2800" dirty="0">
              <a:solidFill>
                <a:schemeClr val="bg1"/>
              </a:solidFill>
            </a:endParaRPr>
          </a:p>
        </p:txBody>
      </p:sp>
    </p:spTree>
    <p:extLst>
      <p:ext uri="{BB962C8B-B14F-4D97-AF65-F5344CB8AC3E}">
        <p14:creationId xmlns:p14="http://schemas.microsoft.com/office/powerpoint/2010/main" val="471299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ofl_generic_pp_p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82062"/>
            <a:ext cx="9139159" cy="7171599"/>
          </a:xfrm>
          <a:prstGeom prst="rect">
            <a:avLst/>
          </a:prstGeom>
        </p:spPr>
      </p:pic>
      <p:sp>
        <p:nvSpPr>
          <p:cNvPr id="2" name="TextBox 1"/>
          <p:cNvSpPr txBox="1"/>
          <p:nvPr/>
        </p:nvSpPr>
        <p:spPr>
          <a:xfrm>
            <a:off x="1759326" y="1686486"/>
            <a:ext cx="6140823" cy="415498"/>
          </a:xfrm>
          <a:prstGeom prst="rect">
            <a:avLst/>
          </a:prstGeom>
          <a:noFill/>
        </p:spPr>
        <p:txBody>
          <a:bodyPr wrap="square" rtlCol="0">
            <a:spAutoFit/>
          </a:bodyPr>
          <a:lstStyle/>
          <a:p>
            <a:pPr algn="ctr"/>
            <a:endParaRPr lang="en-US" sz="2100" dirty="0">
              <a:solidFill>
                <a:srgbClr val="FFFFFF"/>
              </a:solidFill>
            </a:endParaRPr>
          </a:p>
        </p:txBody>
      </p:sp>
      <p:pic>
        <p:nvPicPr>
          <p:cNvPr id="6" name="Picture 5"/>
          <p:cNvPicPr>
            <a:picLocks noChangeAspect="1"/>
          </p:cNvPicPr>
          <p:nvPr/>
        </p:nvPicPr>
        <p:blipFill>
          <a:blip r:embed="rId4"/>
          <a:stretch>
            <a:fillRect/>
          </a:stretch>
        </p:blipFill>
        <p:spPr>
          <a:xfrm>
            <a:off x="-406868" y="1416389"/>
            <a:ext cx="10376381" cy="5673147"/>
          </a:xfrm>
          <a:prstGeom prst="rect">
            <a:avLst/>
          </a:prstGeom>
        </p:spPr>
      </p:pic>
      <p:sp>
        <p:nvSpPr>
          <p:cNvPr id="9" name="TextBox 8"/>
          <p:cNvSpPr txBox="1"/>
          <p:nvPr/>
        </p:nvSpPr>
        <p:spPr>
          <a:xfrm>
            <a:off x="954616" y="231537"/>
            <a:ext cx="7501797" cy="369332"/>
          </a:xfrm>
          <a:prstGeom prst="rect">
            <a:avLst/>
          </a:prstGeom>
          <a:noFill/>
        </p:spPr>
        <p:txBody>
          <a:bodyPr wrap="none" rtlCol="0">
            <a:spAutoFit/>
          </a:bodyPr>
          <a:lstStyle/>
          <a:p>
            <a:r>
              <a:rPr lang="en-US" dirty="0">
                <a:solidFill>
                  <a:srgbClr val="00B0F0"/>
                </a:solidFill>
              </a:rPr>
              <a:t>Lessons I Learned in Prison: Teaching, Learning</a:t>
            </a:r>
            <a:r>
              <a:rPr lang="en-US">
                <a:solidFill>
                  <a:srgbClr val="00B0F0"/>
                </a:solidFill>
              </a:rPr>
              <a:t>, Grace </a:t>
            </a:r>
            <a:r>
              <a:rPr lang="en-US" dirty="0">
                <a:solidFill>
                  <a:srgbClr val="00B0F0"/>
                </a:solidFill>
              </a:rPr>
              <a:t>&amp; the Human Condition</a:t>
            </a:r>
          </a:p>
        </p:txBody>
      </p:sp>
      <p:sp>
        <p:nvSpPr>
          <p:cNvPr id="7" name="TextBox 6">
            <a:extLst>
              <a:ext uri="{FF2B5EF4-FFF2-40B4-BE49-F238E27FC236}">
                <a16:creationId xmlns:a16="http://schemas.microsoft.com/office/drawing/2014/main" id="{0479FB24-3DB8-8C4B-B108-527F2A5E6AF1}"/>
              </a:ext>
            </a:extLst>
          </p:cNvPr>
          <p:cNvSpPr txBox="1"/>
          <p:nvPr/>
        </p:nvSpPr>
        <p:spPr>
          <a:xfrm>
            <a:off x="3981841" y="106772"/>
            <a:ext cx="4863680" cy="5139869"/>
          </a:xfrm>
          <a:prstGeom prst="rect">
            <a:avLst/>
          </a:prstGeom>
          <a:solidFill>
            <a:srgbClr val="002060"/>
          </a:solidFill>
        </p:spPr>
        <p:txBody>
          <a:bodyPr wrap="square" rtlCol="0">
            <a:spAutoFit/>
          </a:bodyPr>
          <a:lstStyle/>
          <a:p>
            <a:r>
              <a:rPr lang="en-US" sz="4000" dirty="0">
                <a:solidFill>
                  <a:srgbClr val="FFFF00"/>
                </a:solidFill>
              </a:rPr>
              <a:t> </a:t>
            </a:r>
            <a:r>
              <a:rPr lang="en-US" sz="4800" dirty="0">
                <a:solidFill>
                  <a:srgbClr val="FFFF00"/>
                </a:solidFill>
              </a:rPr>
              <a:t>Lesson 2: </a:t>
            </a:r>
          </a:p>
          <a:p>
            <a:r>
              <a:rPr lang="en-US" sz="4800" dirty="0">
                <a:solidFill>
                  <a:schemeClr val="bg1"/>
                </a:solidFill>
              </a:rPr>
              <a:t> Teachers must </a:t>
            </a:r>
          </a:p>
          <a:p>
            <a:r>
              <a:rPr lang="en-US" sz="4800" dirty="0">
                <a:solidFill>
                  <a:schemeClr val="bg1"/>
                </a:solidFill>
              </a:rPr>
              <a:t> allow love to be </a:t>
            </a:r>
          </a:p>
          <a:p>
            <a:r>
              <a:rPr lang="en-US" sz="4800" dirty="0">
                <a:solidFill>
                  <a:schemeClr val="bg1"/>
                </a:solidFill>
              </a:rPr>
              <a:t> part of how they </a:t>
            </a:r>
          </a:p>
          <a:p>
            <a:r>
              <a:rPr lang="en-US" sz="4800" dirty="0">
                <a:solidFill>
                  <a:schemeClr val="bg1"/>
                </a:solidFill>
              </a:rPr>
              <a:t> think...</a:t>
            </a:r>
            <a:endParaRPr lang="en-US" sz="4000" dirty="0">
              <a:solidFill>
                <a:schemeClr val="bg1"/>
              </a:solidFill>
            </a:endParaRPr>
          </a:p>
          <a:p>
            <a:r>
              <a:rPr lang="en-US" sz="2400" dirty="0">
                <a:solidFill>
                  <a:schemeClr val="bg1"/>
                </a:solidFill>
              </a:rPr>
              <a:t> </a:t>
            </a:r>
          </a:p>
          <a:p>
            <a:endParaRPr lang="en-US" sz="2400" dirty="0">
              <a:solidFill>
                <a:schemeClr val="bg1"/>
              </a:solidFill>
            </a:endParaRPr>
          </a:p>
          <a:p>
            <a:endParaRPr lang="en-US" sz="4000" dirty="0">
              <a:solidFill>
                <a:schemeClr val="bg1"/>
              </a:solidFill>
            </a:endParaRPr>
          </a:p>
        </p:txBody>
      </p:sp>
      <p:pic>
        <p:nvPicPr>
          <p:cNvPr id="8" name="Picture 7">
            <a:extLst>
              <a:ext uri="{FF2B5EF4-FFF2-40B4-BE49-F238E27FC236}">
                <a16:creationId xmlns:a16="http://schemas.microsoft.com/office/drawing/2014/main" id="{6B07D628-650B-3B4F-8EA9-26917EABDA18}"/>
              </a:ext>
            </a:extLst>
          </p:cNvPr>
          <p:cNvPicPr>
            <a:picLocks noChangeAspect="1"/>
          </p:cNvPicPr>
          <p:nvPr/>
        </p:nvPicPr>
        <p:blipFill>
          <a:blip r:embed="rId5"/>
          <a:stretch>
            <a:fillRect/>
          </a:stretch>
        </p:blipFill>
        <p:spPr>
          <a:xfrm>
            <a:off x="5162521" y="3062092"/>
            <a:ext cx="3683000" cy="3683000"/>
          </a:xfrm>
          <a:prstGeom prst="rect">
            <a:avLst/>
          </a:prstGeom>
        </p:spPr>
      </p:pic>
    </p:spTree>
    <p:extLst>
      <p:ext uri="{BB962C8B-B14F-4D97-AF65-F5344CB8AC3E}">
        <p14:creationId xmlns:p14="http://schemas.microsoft.com/office/powerpoint/2010/main" val="284848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ofl_generic_pp_p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82062"/>
            <a:ext cx="9139159" cy="7171599"/>
          </a:xfrm>
          <a:prstGeom prst="rect">
            <a:avLst/>
          </a:prstGeom>
        </p:spPr>
      </p:pic>
      <p:sp>
        <p:nvSpPr>
          <p:cNvPr id="2" name="TextBox 1"/>
          <p:cNvSpPr txBox="1"/>
          <p:nvPr/>
        </p:nvSpPr>
        <p:spPr>
          <a:xfrm>
            <a:off x="1759326" y="1686486"/>
            <a:ext cx="6140823" cy="415498"/>
          </a:xfrm>
          <a:prstGeom prst="rect">
            <a:avLst/>
          </a:prstGeom>
          <a:noFill/>
        </p:spPr>
        <p:txBody>
          <a:bodyPr wrap="square" rtlCol="0">
            <a:spAutoFit/>
          </a:bodyPr>
          <a:lstStyle/>
          <a:p>
            <a:pPr algn="ctr"/>
            <a:endParaRPr lang="en-US" sz="2100" dirty="0">
              <a:solidFill>
                <a:srgbClr val="FFFFFF"/>
              </a:solidFill>
            </a:endParaRPr>
          </a:p>
        </p:txBody>
      </p:sp>
      <p:pic>
        <p:nvPicPr>
          <p:cNvPr id="6" name="Picture 5"/>
          <p:cNvPicPr>
            <a:picLocks noChangeAspect="1"/>
          </p:cNvPicPr>
          <p:nvPr/>
        </p:nvPicPr>
        <p:blipFill>
          <a:blip r:embed="rId4"/>
          <a:stretch>
            <a:fillRect/>
          </a:stretch>
        </p:blipFill>
        <p:spPr>
          <a:xfrm>
            <a:off x="-406868" y="1416389"/>
            <a:ext cx="10376381" cy="5673147"/>
          </a:xfrm>
          <a:prstGeom prst="rect">
            <a:avLst/>
          </a:prstGeom>
        </p:spPr>
      </p:pic>
      <p:pic>
        <p:nvPicPr>
          <p:cNvPr id="8" name="Picture 7">
            <a:extLst>
              <a:ext uri="{FF2B5EF4-FFF2-40B4-BE49-F238E27FC236}">
                <a16:creationId xmlns:a16="http://schemas.microsoft.com/office/drawing/2014/main" id="{6B07D628-650B-3B4F-8EA9-26917EABDA18}"/>
              </a:ext>
            </a:extLst>
          </p:cNvPr>
          <p:cNvPicPr>
            <a:picLocks noChangeAspect="1"/>
          </p:cNvPicPr>
          <p:nvPr/>
        </p:nvPicPr>
        <p:blipFill>
          <a:blip r:embed="rId5"/>
          <a:stretch>
            <a:fillRect/>
          </a:stretch>
        </p:blipFill>
        <p:spPr>
          <a:xfrm>
            <a:off x="5162521" y="3062092"/>
            <a:ext cx="3683000" cy="3683000"/>
          </a:xfrm>
          <a:prstGeom prst="rect">
            <a:avLst/>
          </a:prstGeom>
        </p:spPr>
      </p:pic>
      <p:sp>
        <p:nvSpPr>
          <p:cNvPr id="4" name="TextBox 3">
            <a:extLst>
              <a:ext uri="{FF2B5EF4-FFF2-40B4-BE49-F238E27FC236}">
                <a16:creationId xmlns:a16="http://schemas.microsoft.com/office/drawing/2014/main" id="{A8436B76-E984-B0DA-829C-96ADA71E7305}"/>
              </a:ext>
            </a:extLst>
          </p:cNvPr>
          <p:cNvSpPr txBox="1"/>
          <p:nvPr/>
        </p:nvSpPr>
        <p:spPr>
          <a:xfrm>
            <a:off x="954616" y="231537"/>
            <a:ext cx="6850593" cy="369332"/>
          </a:xfrm>
          <a:prstGeom prst="rect">
            <a:avLst/>
          </a:prstGeom>
          <a:noFill/>
        </p:spPr>
        <p:txBody>
          <a:bodyPr wrap="none" rtlCol="0">
            <a:spAutoFit/>
          </a:bodyPr>
          <a:lstStyle/>
          <a:p>
            <a:r>
              <a:rPr lang="en-US" dirty="0">
                <a:solidFill>
                  <a:srgbClr val="00B0F0"/>
                </a:solidFill>
              </a:rPr>
              <a:t>Lessons I Learned in Prison: Teaching, Learning &amp; the Human Condition</a:t>
            </a:r>
          </a:p>
        </p:txBody>
      </p:sp>
      <p:sp>
        <p:nvSpPr>
          <p:cNvPr id="3" name="TextBox 2">
            <a:extLst>
              <a:ext uri="{FF2B5EF4-FFF2-40B4-BE49-F238E27FC236}">
                <a16:creationId xmlns:a16="http://schemas.microsoft.com/office/drawing/2014/main" id="{36D0A08D-44B3-8E41-B708-6C2C377B6D60}"/>
              </a:ext>
            </a:extLst>
          </p:cNvPr>
          <p:cNvSpPr txBox="1"/>
          <p:nvPr/>
        </p:nvSpPr>
        <p:spPr>
          <a:xfrm>
            <a:off x="210385" y="5371406"/>
            <a:ext cx="8718392" cy="1077218"/>
          </a:xfrm>
          <a:prstGeom prst="rect">
            <a:avLst/>
          </a:prstGeom>
          <a:solidFill>
            <a:srgbClr val="002874"/>
          </a:solidFill>
        </p:spPr>
        <p:txBody>
          <a:bodyPr wrap="square" rtlCol="0">
            <a:spAutoFit/>
          </a:bodyPr>
          <a:lstStyle/>
          <a:p>
            <a:pPr algn="ctr"/>
            <a:r>
              <a:rPr lang="en-US" sz="3200" dirty="0">
                <a:solidFill>
                  <a:schemeClr val="bg1"/>
                </a:solidFill>
              </a:rPr>
              <a:t>“People don’t care how much you know until </a:t>
            </a:r>
          </a:p>
          <a:p>
            <a:pPr algn="ctr"/>
            <a:r>
              <a:rPr lang="en-US" sz="3200" dirty="0">
                <a:solidFill>
                  <a:schemeClr val="bg1"/>
                </a:solidFill>
              </a:rPr>
              <a:t>they know how much you care”</a:t>
            </a:r>
          </a:p>
        </p:txBody>
      </p:sp>
      <p:sp>
        <p:nvSpPr>
          <p:cNvPr id="7" name="TextBox 6">
            <a:extLst>
              <a:ext uri="{FF2B5EF4-FFF2-40B4-BE49-F238E27FC236}">
                <a16:creationId xmlns:a16="http://schemas.microsoft.com/office/drawing/2014/main" id="{0479FB24-3DB8-8C4B-B108-527F2A5E6AF1}"/>
              </a:ext>
            </a:extLst>
          </p:cNvPr>
          <p:cNvSpPr txBox="1"/>
          <p:nvPr/>
        </p:nvSpPr>
        <p:spPr>
          <a:xfrm>
            <a:off x="3981841" y="106772"/>
            <a:ext cx="4863680" cy="5139869"/>
          </a:xfrm>
          <a:prstGeom prst="rect">
            <a:avLst/>
          </a:prstGeom>
          <a:solidFill>
            <a:srgbClr val="002060"/>
          </a:solidFill>
        </p:spPr>
        <p:txBody>
          <a:bodyPr wrap="square" rtlCol="0">
            <a:spAutoFit/>
          </a:bodyPr>
          <a:lstStyle/>
          <a:p>
            <a:r>
              <a:rPr lang="en-US" sz="4000" dirty="0">
                <a:solidFill>
                  <a:srgbClr val="FFFF00"/>
                </a:solidFill>
              </a:rPr>
              <a:t> </a:t>
            </a:r>
            <a:r>
              <a:rPr lang="en-US" sz="4800" dirty="0">
                <a:solidFill>
                  <a:srgbClr val="FFFF00"/>
                </a:solidFill>
              </a:rPr>
              <a:t>Lesson 2: </a:t>
            </a:r>
          </a:p>
          <a:p>
            <a:r>
              <a:rPr lang="en-US" sz="4800" dirty="0">
                <a:solidFill>
                  <a:schemeClr val="bg1"/>
                </a:solidFill>
              </a:rPr>
              <a:t> Teachers must </a:t>
            </a:r>
          </a:p>
          <a:p>
            <a:r>
              <a:rPr lang="en-US" sz="4800" dirty="0">
                <a:solidFill>
                  <a:schemeClr val="bg1"/>
                </a:solidFill>
              </a:rPr>
              <a:t> allow love to be </a:t>
            </a:r>
          </a:p>
          <a:p>
            <a:r>
              <a:rPr lang="en-US" sz="4800" dirty="0">
                <a:solidFill>
                  <a:schemeClr val="bg1"/>
                </a:solidFill>
              </a:rPr>
              <a:t> part of how they </a:t>
            </a:r>
          </a:p>
          <a:p>
            <a:r>
              <a:rPr lang="en-US" sz="4800" dirty="0">
                <a:solidFill>
                  <a:schemeClr val="bg1"/>
                </a:solidFill>
              </a:rPr>
              <a:t> think...</a:t>
            </a:r>
            <a:endParaRPr lang="en-US" sz="4000" dirty="0">
              <a:solidFill>
                <a:schemeClr val="bg1"/>
              </a:solidFill>
            </a:endParaRPr>
          </a:p>
          <a:p>
            <a:r>
              <a:rPr lang="en-US" sz="2400" dirty="0">
                <a:solidFill>
                  <a:schemeClr val="bg1"/>
                </a:solidFill>
              </a:rPr>
              <a:t> </a:t>
            </a:r>
          </a:p>
          <a:p>
            <a:endParaRPr lang="en-US" sz="2400" dirty="0">
              <a:solidFill>
                <a:schemeClr val="bg1"/>
              </a:solidFill>
            </a:endParaRPr>
          </a:p>
          <a:p>
            <a:endParaRPr lang="en-US" sz="4000" dirty="0">
              <a:solidFill>
                <a:schemeClr val="bg1"/>
              </a:solidFill>
            </a:endParaRPr>
          </a:p>
        </p:txBody>
      </p:sp>
    </p:spTree>
    <p:extLst>
      <p:ext uri="{BB962C8B-B14F-4D97-AF65-F5344CB8AC3E}">
        <p14:creationId xmlns:p14="http://schemas.microsoft.com/office/powerpoint/2010/main" val="3318380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ofl_generic_pp_p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82062"/>
            <a:ext cx="9139159" cy="7171599"/>
          </a:xfrm>
          <a:prstGeom prst="rect">
            <a:avLst/>
          </a:prstGeom>
        </p:spPr>
      </p:pic>
      <p:sp>
        <p:nvSpPr>
          <p:cNvPr id="2" name="TextBox 1"/>
          <p:cNvSpPr txBox="1"/>
          <p:nvPr/>
        </p:nvSpPr>
        <p:spPr>
          <a:xfrm>
            <a:off x="1759326" y="1686486"/>
            <a:ext cx="6140823" cy="415498"/>
          </a:xfrm>
          <a:prstGeom prst="rect">
            <a:avLst/>
          </a:prstGeom>
          <a:noFill/>
        </p:spPr>
        <p:txBody>
          <a:bodyPr wrap="square" rtlCol="0">
            <a:spAutoFit/>
          </a:bodyPr>
          <a:lstStyle/>
          <a:p>
            <a:pPr algn="ctr"/>
            <a:endParaRPr lang="en-US" sz="2100" dirty="0">
              <a:solidFill>
                <a:srgbClr val="FFFFFF"/>
              </a:solidFill>
            </a:endParaRPr>
          </a:p>
        </p:txBody>
      </p:sp>
      <p:pic>
        <p:nvPicPr>
          <p:cNvPr id="6" name="Picture 5"/>
          <p:cNvPicPr>
            <a:picLocks noChangeAspect="1"/>
          </p:cNvPicPr>
          <p:nvPr/>
        </p:nvPicPr>
        <p:blipFill>
          <a:blip r:embed="rId4"/>
          <a:stretch>
            <a:fillRect/>
          </a:stretch>
        </p:blipFill>
        <p:spPr>
          <a:xfrm>
            <a:off x="-406868" y="1416389"/>
            <a:ext cx="10376381" cy="5673147"/>
          </a:xfrm>
          <a:prstGeom prst="rect">
            <a:avLst/>
          </a:prstGeom>
        </p:spPr>
      </p:pic>
      <p:pic>
        <p:nvPicPr>
          <p:cNvPr id="10" name="Picture 9">
            <a:extLst>
              <a:ext uri="{FF2B5EF4-FFF2-40B4-BE49-F238E27FC236}">
                <a16:creationId xmlns:a16="http://schemas.microsoft.com/office/drawing/2014/main" id="{16B4B409-0C4B-F944-A46A-318E00274AC9}"/>
              </a:ext>
            </a:extLst>
          </p:cNvPr>
          <p:cNvPicPr>
            <a:picLocks noChangeAspect="1"/>
          </p:cNvPicPr>
          <p:nvPr/>
        </p:nvPicPr>
        <p:blipFill>
          <a:blip r:embed="rId5"/>
          <a:stretch>
            <a:fillRect/>
          </a:stretch>
        </p:blipFill>
        <p:spPr>
          <a:xfrm>
            <a:off x="2" y="3503737"/>
            <a:ext cx="5264907" cy="3507744"/>
          </a:xfrm>
          <a:prstGeom prst="rect">
            <a:avLst/>
          </a:prstGeom>
        </p:spPr>
      </p:pic>
      <p:pic>
        <p:nvPicPr>
          <p:cNvPr id="11" name="Picture 10">
            <a:extLst>
              <a:ext uri="{FF2B5EF4-FFF2-40B4-BE49-F238E27FC236}">
                <a16:creationId xmlns:a16="http://schemas.microsoft.com/office/drawing/2014/main" id="{16262746-38AF-E342-BCAD-E0474C8FBB9A}"/>
              </a:ext>
            </a:extLst>
          </p:cNvPr>
          <p:cNvPicPr>
            <a:picLocks noChangeAspect="1"/>
          </p:cNvPicPr>
          <p:nvPr/>
        </p:nvPicPr>
        <p:blipFill>
          <a:blip r:embed="rId6"/>
          <a:stretch>
            <a:fillRect/>
          </a:stretch>
        </p:blipFill>
        <p:spPr>
          <a:xfrm rot="700908">
            <a:off x="4518673" y="1089076"/>
            <a:ext cx="4223407" cy="5631209"/>
          </a:xfrm>
          <a:prstGeom prst="rect">
            <a:avLst/>
          </a:prstGeom>
          <a:effectLst>
            <a:outerShdw blurRad="50800" dist="317500" dir="2700000" algn="tl" rotWithShape="0">
              <a:prstClr val="black">
                <a:alpha val="40000"/>
              </a:prstClr>
            </a:outerShdw>
          </a:effectLst>
        </p:spPr>
      </p:pic>
      <p:sp>
        <p:nvSpPr>
          <p:cNvPr id="3" name="TextBox 2">
            <a:extLst>
              <a:ext uri="{FF2B5EF4-FFF2-40B4-BE49-F238E27FC236}">
                <a16:creationId xmlns:a16="http://schemas.microsoft.com/office/drawing/2014/main" id="{475FB39C-15F1-6819-C1CB-E0491EE35EC2}"/>
              </a:ext>
            </a:extLst>
          </p:cNvPr>
          <p:cNvSpPr txBox="1"/>
          <p:nvPr/>
        </p:nvSpPr>
        <p:spPr>
          <a:xfrm>
            <a:off x="954616" y="231537"/>
            <a:ext cx="6850593" cy="369332"/>
          </a:xfrm>
          <a:prstGeom prst="rect">
            <a:avLst/>
          </a:prstGeom>
          <a:noFill/>
        </p:spPr>
        <p:txBody>
          <a:bodyPr wrap="none" rtlCol="0">
            <a:spAutoFit/>
          </a:bodyPr>
          <a:lstStyle/>
          <a:p>
            <a:r>
              <a:rPr lang="en-US" dirty="0">
                <a:solidFill>
                  <a:srgbClr val="00B0F0"/>
                </a:solidFill>
              </a:rPr>
              <a:t>Lessons I Learned in Prison: Teaching, Learning &amp; the Human Condition</a:t>
            </a:r>
          </a:p>
        </p:txBody>
      </p:sp>
    </p:spTree>
    <p:extLst>
      <p:ext uri="{BB962C8B-B14F-4D97-AF65-F5344CB8AC3E}">
        <p14:creationId xmlns:p14="http://schemas.microsoft.com/office/powerpoint/2010/main" val="769479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ofl_generic_pp_p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82062"/>
            <a:ext cx="9139159" cy="7171599"/>
          </a:xfrm>
          <a:prstGeom prst="rect">
            <a:avLst/>
          </a:prstGeom>
        </p:spPr>
      </p:pic>
      <p:sp>
        <p:nvSpPr>
          <p:cNvPr id="2" name="TextBox 1"/>
          <p:cNvSpPr txBox="1"/>
          <p:nvPr/>
        </p:nvSpPr>
        <p:spPr>
          <a:xfrm>
            <a:off x="1759326" y="1686486"/>
            <a:ext cx="6140823" cy="415498"/>
          </a:xfrm>
          <a:prstGeom prst="rect">
            <a:avLst/>
          </a:prstGeom>
          <a:noFill/>
        </p:spPr>
        <p:txBody>
          <a:bodyPr wrap="square" rtlCol="0">
            <a:spAutoFit/>
          </a:bodyPr>
          <a:lstStyle/>
          <a:p>
            <a:pPr algn="ctr"/>
            <a:endParaRPr lang="en-US" sz="2100" dirty="0">
              <a:solidFill>
                <a:srgbClr val="FFFFFF"/>
              </a:solidFill>
            </a:endParaRPr>
          </a:p>
        </p:txBody>
      </p:sp>
      <p:pic>
        <p:nvPicPr>
          <p:cNvPr id="6" name="Picture 5"/>
          <p:cNvPicPr>
            <a:picLocks noChangeAspect="1"/>
          </p:cNvPicPr>
          <p:nvPr/>
        </p:nvPicPr>
        <p:blipFill>
          <a:blip r:embed="rId4"/>
          <a:stretch>
            <a:fillRect/>
          </a:stretch>
        </p:blipFill>
        <p:spPr>
          <a:xfrm>
            <a:off x="-406868" y="1416389"/>
            <a:ext cx="10376381" cy="5673147"/>
          </a:xfrm>
          <a:prstGeom prst="rect">
            <a:avLst/>
          </a:prstGeom>
        </p:spPr>
      </p:pic>
      <p:sp>
        <p:nvSpPr>
          <p:cNvPr id="8" name="TextBox 7">
            <a:extLst>
              <a:ext uri="{FF2B5EF4-FFF2-40B4-BE49-F238E27FC236}">
                <a16:creationId xmlns:a16="http://schemas.microsoft.com/office/drawing/2014/main" id="{C42D4CF3-9E5D-C94C-A9B9-CA708E27EDC8}"/>
              </a:ext>
            </a:extLst>
          </p:cNvPr>
          <p:cNvSpPr txBox="1"/>
          <p:nvPr/>
        </p:nvSpPr>
        <p:spPr>
          <a:xfrm>
            <a:off x="301307" y="3949347"/>
            <a:ext cx="8681080" cy="2492990"/>
          </a:xfrm>
          <a:prstGeom prst="rect">
            <a:avLst/>
          </a:prstGeom>
          <a:solidFill>
            <a:schemeClr val="tx1"/>
          </a:solidFill>
          <a:ln w="31750">
            <a:solidFill>
              <a:schemeClr val="bg1"/>
            </a:solidFill>
          </a:ln>
        </p:spPr>
        <p:txBody>
          <a:bodyPr wrap="square" rtlCol="0">
            <a:spAutoFit/>
          </a:bodyPr>
          <a:lstStyle/>
          <a:p>
            <a:endParaRPr lang="en-US" sz="4000" dirty="0">
              <a:solidFill>
                <a:schemeClr val="bg1"/>
              </a:solidFill>
            </a:endParaRPr>
          </a:p>
          <a:p>
            <a:r>
              <a:rPr lang="en-US" sz="3800" dirty="0">
                <a:solidFill>
                  <a:schemeClr val="bg1"/>
                </a:solidFill>
              </a:rPr>
              <a:t>“My students are not an interruption to my day; they are the purpose of my day!”</a:t>
            </a:r>
          </a:p>
          <a:p>
            <a:endParaRPr lang="en-US" sz="4000" dirty="0">
              <a:solidFill>
                <a:schemeClr val="bg1"/>
              </a:solidFill>
            </a:endParaRPr>
          </a:p>
        </p:txBody>
      </p:sp>
      <p:sp>
        <p:nvSpPr>
          <p:cNvPr id="3" name="TextBox 2">
            <a:extLst>
              <a:ext uri="{FF2B5EF4-FFF2-40B4-BE49-F238E27FC236}">
                <a16:creationId xmlns:a16="http://schemas.microsoft.com/office/drawing/2014/main" id="{7BA0B80D-4C88-4619-71A1-75E58A19556E}"/>
              </a:ext>
            </a:extLst>
          </p:cNvPr>
          <p:cNvSpPr txBox="1"/>
          <p:nvPr/>
        </p:nvSpPr>
        <p:spPr>
          <a:xfrm>
            <a:off x="954616" y="231537"/>
            <a:ext cx="6850593" cy="369332"/>
          </a:xfrm>
          <a:prstGeom prst="rect">
            <a:avLst/>
          </a:prstGeom>
          <a:noFill/>
        </p:spPr>
        <p:txBody>
          <a:bodyPr wrap="none" rtlCol="0">
            <a:spAutoFit/>
          </a:bodyPr>
          <a:lstStyle/>
          <a:p>
            <a:r>
              <a:rPr lang="en-US" dirty="0">
                <a:solidFill>
                  <a:srgbClr val="00B0F0"/>
                </a:solidFill>
              </a:rPr>
              <a:t>Lessons I Learned in Prison: Teaching, Learning &amp; the Human Condition</a:t>
            </a:r>
          </a:p>
        </p:txBody>
      </p:sp>
    </p:spTree>
    <p:extLst>
      <p:ext uri="{BB962C8B-B14F-4D97-AF65-F5344CB8AC3E}">
        <p14:creationId xmlns:p14="http://schemas.microsoft.com/office/powerpoint/2010/main" val="1562154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ofl_generic_pp_p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06772"/>
            <a:ext cx="9139159" cy="6751228"/>
          </a:xfrm>
          <a:prstGeom prst="rect">
            <a:avLst/>
          </a:prstGeom>
        </p:spPr>
      </p:pic>
      <p:sp>
        <p:nvSpPr>
          <p:cNvPr id="2" name="TextBox 1"/>
          <p:cNvSpPr txBox="1"/>
          <p:nvPr/>
        </p:nvSpPr>
        <p:spPr>
          <a:xfrm>
            <a:off x="1759326" y="1686486"/>
            <a:ext cx="6140823" cy="415498"/>
          </a:xfrm>
          <a:prstGeom prst="rect">
            <a:avLst/>
          </a:prstGeom>
          <a:noFill/>
        </p:spPr>
        <p:txBody>
          <a:bodyPr wrap="square" rtlCol="0">
            <a:spAutoFit/>
          </a:bodyPr>
          <a:lstStyle/>
          <a:p>
            <a:pPr algn="ctr"/>
            <a:endParaRPr lang="en-US" sz="2100" dirty="0">
              <a:solidFill>
                <a:srgbClr val="FFFFFF"/>
              </a:solidFill>
            </a:endParaRPr>
          </a:p>
        </p:txBody>
      </p:sp>
      <p:pic>
        <p:nvPicPr>
          <p:cNvPr id="6" name="Picture 5" descr="uofl_generic_pp_p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3" y="106772"/>
            <a:ext cx="9139159" cy="6751228"/>
          </a:xfrm>
          <a:prstGeom prst="rect">
            <a:avLst/>
          </a:prstGeom>
        </p:spPr>
      </p:pic>
      <p:pic>
        <p:nvPicPr>
          <p:cNvPr id="3" name="Picture 2"/>
          <p:cNvPicPr>
            <a:picLocks noChangeAspect="1"/>
          </p:cNvPicPr>
          <p:nvPr/>
        </p:nvPicPr>
        <p:blipFill>
          <a:blip r:embed="rId4"/>
          <a:stretch>
            <a:fillRect/>
          </a:stretch>
        </p:blipFill>
        <p:spPr>
          <a:xfrm>
            <a:off x="4841" y="0"/>
            <a:ext cx="9134318" cy="7500938"/>
          </a:xfrm>
          <a:prstGeom prst="rect">
            <a:avLst/>
          </a:prstGeom>
        </p:spPr>
      </p:pic>
    </p:spTree>
    <p:extLst>
      <p:ext uri="{BB962C8B-B14F-4D97-AF65-F5344CB8AC3E}">
        <p14:creationId xmlns:p14="http://schemas.microsoft.com/office/powerpoint/2010/main" val="1474258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ofl_generic_pp_p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06772"/>
            <a:ext cx="9139159" cy="6751228"/>
          </a:xfrm>
          <a:prstGeom prst="rect">
            <a:avLst/>
          </a:prstGeom>
        </p:spPr>
      </p:pic>
      <p:sp>
        <p:nvSpPr>
          <p:cNvPr id="2" name="TextBox 1"/>
          <p:cNvSpPr txBox="1"/>
          <p:nvPr/>
        </p:nvSpPr>
        <p:spPr>
          <a:xfrm>
            <a:off x="1759326" y="1686486"/>
            <a:ext cx="6140823" cy="415498"/>
          </a:xfrm>
          <a:prstGeom prst="rect">
            <a:avLst/>
          </a:prstGeom>
          <a:noFill/>
        </p:spPr>
        <p:txBody>
          <a:bodyPr wrap="square" rtlCol="0">
            <a:spAutoFit/>
          </a:bodyPr>
          <a:lstStyle/>
          <a:p>
            <a:pPr algn="ctr"/>
            <a:endParaRPr lang="en-US" sz="2100" dirty="0">
              <a:solidFill>
                <a:srgbClr val="FFFFFF"/>
              </a:solidFill>
            </a:endParaRPr>
          </a:p>
        </p:txBody>
      </p:sp>
      <p:pic>
        <p:nvPicPr>
          <p:cNvPr id="6" name="Picture 5" descr="uofl_generic_pp_p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3" y="106772"/>
            <a:ext cx="9139159" cy="6751228"/>
          </a:xfrm>
          <a:prstGeom prst="rect">
            <a:avLst/>
          </a:prstGeom>
        </p:spPr>
      </p:pic>
      <p:pic>
        <p:nvPicPr>
          <p:cNvPr id="3" name="Picture 2"/>
          <p:cNvPicPr>
            <a:picLocks noChangeAspect="1"/>
          </p:cNvPicPr>
          <p:nvPr/>
        </p:nvPicPr>
        <p:blipFill>
          <a:blip r:embed="rId4"/>
          <a:stretch>
            <a:fillRect/>
          </a:stretch>
        </p:blipFill>
        <p:spPr>
          <a:xfrm>
            <a:off x="4841" y="0"/>
            <a:ext cx="9134318" cy="7500938"/>
          </a:xfrm>
          <a:prstGeom prst="rect">
            <a:avLst/>
          </a:prstGeom>
        </p:spPr>
      </p:pic>
      <p:sp>
        <p:nvSpPr>
          <p:cNvPr id="7" name="TextBox 6">
            <a:extLst>
              <a:ext uri="{FF2B5EF4-FFF2-40B4-BE49-F238E27FC236}">
                <a16:creationId xmlns:a16="http://schemas.microsoft.com/office/drawing/2014/main" id="{B8AB6580-D23B-EB42-BDC9-20CA5A084885}"/>
              </a:ext>
            </a:extLst>
          </p:cNvPr>
          <p:cNvSpPr txBox="1"/>
          <p:nvPr/>
        </p:nvSpPr>
        <p:spPr>
          <a:xfrm>
            <a:off x="3981841" y="106772"/>
            <a:ext cx="4863680" cy="6124754"/>
          </a:xfrm>
          <a:prstGeom prst="rect">
            <a:avLst/>
          </a:prstGeom>
          <a:solidFill>
            <a:srgbClr val="002060"/>
          </a:solidFill>
        </p:spPr>
        <p:txBody>
          <a:bodyPr wrap="square" rtlCol="0">
            <a:spAutoFit/>
          </a:bodyPr>
          <a:lstStyle/>
          <a:p>
            <a:r>
              <a:rPr lang="en-US" sz="4000" dirty="0">
                <a:solidFill>
                  <a:srgbClr val="FFFF00"/>
                </a:solidFill>
              </a:rPr>
              <a:t> </a:t>
            </a:r>
            <a:r>
              <a:rPr lang="en-US" sz="4800" dirty="0">
                <a:solidFill>
                  <a:srgbClr val="FFFF00"/>
                </a:solidFill>
              </a:rPr>
              <a:t>Lesson 3: </a:t>
            </a:r>
          </a:p>
          <a:p>
            <a:r>
              <a:rPr lang="en-US" sz="4800" dirty="0">
                <a:solidFill>
                  <a:schemeClr val="bg1"/>
                </a:solidFill>
              </a:rPr>
              <a:t> You succeed  </a:t>
            </a:r>
          </a:p>
          <a:p>
            <a:r>
              <a:rPr lang="en-US" sz="4800" dirty="0">
                <a:solidFill>
                  <a:schemeClr val="bg1"/>
                </a:solidFill>
              </a:rPr>
              <a:t> when others </a:t>
            </a:r>
          </a:p>
          <a:p>
            <a:r>
              <a:rPr lang="en-US" sz="4800" dirty="0">
                <a:solidFill>
                  <a:schemeClr val="bg1"/>
                </a:solidFill>
              </a:rPr>
              <a:t> succeed</a:t>
            </a:r>
          </a:p>
          <a:p>
            <a:endParaRPr lang="en-US" sz="4800" dirty="0">
              <a:solidFill>
                <a:schemeClr val="bg1"/>
              </a:solidFill>
            </a:endParaRPr>
          </a:p>
          <a:p>
            <a:endParaRPr lang="en-US" sz="4800" dirty="0">
              <a:solidFill>
                <a:schemeClr val="bg1"/>
              </a:solidFill>
            </a:endParaRPr>
          </a:p>
          <a:p>
            <a:endParaRPr lang="en-US" sz="3200" dirty="0">
              <a:solidFill>
                <a:schemeClr val="bg1"/>
              </a:solidFill>
            </a:endParaRPr>
          </a:p>
          <a:p>
            <a:endParaRPr lang="en-US" sz="3200" dirty="0">
              <a:solidFill>
                <a:schemeClr val="bg1"/>
              </a:solidFill>
            </a:endParaRPr>
          </a:p>
          <a:p>
            <a:endParaRPr lang="en-US" sz="4000" dirty="0">
              <a:solidFill>
                <a:schemeClr val="bg1"/>
              </a:solidFill>
            </a:endParaRPr>
          </a:p>
        </p:txBody>
      </p:sp>
    </p:spTree>
    <p:extLst>
      <p:ext uri="{BB962C8B-B14F-4D97-AF65-F5344CB8AC3E}">
        <p14:creationId xmlns:p14="http://schemas.microsoft.com/office/powerpoint/2010/main" val="1613159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ofl_generic_pp_p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06772"/>
            <a:ext cx="9139159" cy="6751228"/>
          </a:xfrm>
          <a:prstGeom prst="rect">
            <a:avLst/>
          </a:prstGeom>
        </p:spPr>
      </p:pic>
      <p:sp>
        <p:nvSpPr>
          <p:cNvPr id="2" name="TextBox 1"/>
          <p:cNvSpPr txBox="1"/>
          <p:nvPr/>
        </p:nvSpPr>
        <p:spPr>
          <a:xfrm>
            <a:off x="1759326" y="1686486"/>
            <a:ext cx="6140823" cy="415498"/>
          </a:xfrm>
          <a:prstGeom prst="rect">
            <a:avLst/>
          </a:prstGeom>
          <a:noFill/>
        </p:spPr>
        <p:txBody>
          <a:bodyPr wrap="square" rtlCol="0">
            <a:spAutoFit/>
          </a:bodyPr>
          <a:lstStyle/>
          <a:p>
            <a:pPr algn="ctr"/>
            <a:endParaRPr lang="en-US" sz="2100" dirty="0">
              <a:solidFill>
                <a:srgbClr val="FFFFFF"/>
              </a:solidFill>
            </a:endParaRPr>
          </a:p>
        </p:txBody>
      </p:sp>
      <p:pic>
        <p:nvPicPr>
          <p:cNvPr id="6" name="Picture 5" descr="uofl_generic_pp_p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3" y="0"/>
            <a:ext cx="9139159" cy="6858000"/>
          </a:xfrm>
          <a:prstGeom prst="rect">
            <a:avLst/>
          </a:prstGeom>
        </p:spPr>
      </p:pic>
      <p:grpSp>
        <p:nvGrpSpPr>
          <p:cNvPr id="18" name="Group 17"/>
          <p:cNvGrpSpPr/>
          <p:nvPr/>
        </p:nvGrpSpPr>
        <p:grpSpPr>
          <a:xfrm>
            <a:off x="391550" y="547504"/>
            <a:ext cx="4894826" cy="3581584"/>
            <a:chOff x="391549" y="547504"/>
            <a:chExt cx="5833355" cy="4375016"/>
          </a:xfrm>
        </p:grpSpPr>
        <p:pic>
          <p:nvPicPr>
            <p:cNvPr id="4" name="Picture 3"/>
            <p:cNvPicPr>
              <a:picLocks noChangeAspect="1"/>
            </p:cNvPicPr>
            <p:nvPr/>
          </p:nvPicPr>
          <p:blipFill>
            <a:blip r:embed="rId4"/>
            <a:stretch>
              <a:fillRect/>
            </a:stretch>
          </p:blipFill>
          <p:spPr>
            <a:xfrm>
              <a:off x="391549" y="547504"/>
              <a:ext cx="5833355" cy="4375016"/>
            </a:xfrm>
            <a:prstGeom prst="rect">
              <a:avLst/>
            </a:prstGeom>
            <a:ln w="38100">
              <a:solidFill>
                <a:schemeClr val="bg1"/>
              </a:solidFill>
            </a:ln>
          </p:spPr>
        </p:pic>
        <p:sp>
          <p:nvSpPr>
            <p:cNvPr id="10" name="Oval 9"/>
            <p:cNvSpPr/>
            <p:nvPr/>
          </p:nvSpPr>
          <p:spPr>
            <a:xfrm>
              <a:off x="3722105" y="1617324"/>
              <a:ext cx="264679" cy="332911"/>
            </a:xfrm>
            <a:prstGeom prst="ellipse">
              <a:avLst/>
            </a:prstGeom>
            <a:solidFill>
              <a:srgbClr val="C7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4674093" y="1037041"/>
            <a:ext cx="4527923" cy="3395942"/>
            <a:chOff x="4674093" y="1037041"/>
            <a:chExt cx="4527923" cy="3395942"/>
          </a:xfrm>
        </p:grpSpPr>
        <p:pic>
          <p:nvPicPr>
            <p:cNvPr id="7" name="Picture 6"/>
            <p:cNvPicPr>
              <a:picLocks noChangeAspect="1"/>
            </p:cNvPicPr>
            <p:nvPr/>
          </p:nvPicPr>
          <p:blipFill>
            <a:blip r:embed="rId5"/>
            <a:stretch>
              <a:fillRect/>
            </a:stretch>
          </p:blipFill>
          <p:spPr>
            <a:xfrm>
              <a:off x="4674093" y="1037041"/>
              <a:ext cx="4527923" cy="3395942"/>
            </a:xfrm>
            <a:prstGeom prst="rect">
              <a:avLst/>
            </a:prstGeom>
            <a:ln w="47625">
              <a:solidFill>
                <a:schemeClr val="bg1"/>
              </a:solidFill>
            </a:ln>
          </p:spPr>
        </p:pic>
        <p:sp>
          <p:nvSpPr>
            <p:cNvPr id="16" name="Oval 15"/>
            <p:cNvSpPr/>
            <p:nvPr/>
          </p:nvSpPr>
          <p:spPr>
            <a:xfrm>
              <a:off x="6647534" y="2258610"/>
              <a:ext cx="264679" cy="332911"/>
            </a:xfrm>
            <a:prstGeom prst="ellipse">
              <a:avLst/>
            </a:prstGeom>
            <a:solidFill>
              <a:srgbClr val="C7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1436968" y="3440480"/>
            <a:ext cx="4236115" cy="3128821"/>
            <a:chOff x="5041697" y="3598288"/>
            <a:chExt cx="5716904" cy="4287678"/>
          </a:xfrm>
        </p:grpSpPr>
        <p:pic>
          <p:nvPicPr>
            <p:cNvPr id="8" name="Picture 7"/>
            <p:cNvPicPr>
              <a:picLocks noChangeAspect="1"/>
            </p:cNvPicPr>
            <p:nvPr/>
          </p:nvPicPr>
          <p:blipFill>
            <a:blip r:embed="rId6"/>
            <a:stretch>
              <a:fillRect/>
            </a:stretch>
          </p:blipFill>
          <p:spPr>
            <a:xfrm>
              <a:off x="5041697" y="3598288"/>
              <a:ext cx="5716904" cy="4287678"/>
            </a:xfrm>
            <a:prstGeom prst="rect">
              <a:avLst/>
            </a:prstGeom>
            <a:ln w="53975">
              <a:solidFill>
                <a:schemeClr val="bg1"/>
              </a:solidFill>
            </a:ln>
          </p:spPr>
        </p:pic>
        <p:sp>
          <p:nvSpPr>
            <p:cNvPr id="22" name="Oval 21"/>
            <p:cNvSpPr/>
            <p:nvPr/>
          </p:nvSpPr>
          <p:spPr>
            <a:xfrm rot="1436201">
              <a:off x="7968616" y="5346919"/>
              <a:ext cx="1121271" cy="790416"/>
            </a:xfrm>
            <a:prstGeom prst="ellipse">
              <a:avLst/>
            </a:prstGeom>
            <a:solidFill>
              <a:srgbClr val="C7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78372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0" y="1545169"/>
            <a:ext cx="9144000" cy="3611925"/>
          </a:xfrm>
          <a:prstGeom prst="rect">
            <a:avLst/>
          </a:prstGeom>
        </p:spPr>
      </p:pic>
      <p:sp>
        <p:nvSpPr>
          <p:cNvPr id="2" name="TextBox 1"/>
          <p:cNvSpPr txBox="1"/>
          <p:nvPr/>
        </p:nvSpPr>
        <p:spPr>
          <a:xfrm>
            <a:off x="-172529" y="4606506"/>
            <a:ext cx="9489057" cy="2251494"/>
          </a:xfrm>
          <a:prstGeom prst="rect">
            <a:avLst/>
          </a:prstGeom>
          <a:solidFill>
            <a:schemeClr val="tx1"/>
          </a:solidFill>
        </p:spPr>
        <p:txBody>
          <a:bodyPr wrap="square" rtlCol="0">
            <a:spAutoFit/>
          </a:bodyPr>
          <a:lstStyle/>
          <a:p>
            <a:endParaRPr lang="en-US"/>
          </a:p>
        </p:txBody>
      </p:sp>
      <p:sp>
        <p:nvSpPr>
          <p:cNvPr id="14" name="Rectangle 13"/>
          <p:cNvSpPr/>
          <p:nvPr/>
        </p:nvSpPr>
        <p:spPr>
          <a:xfrm>
            <a:off x="2428160" y="3463894"/>
            <a:ext cx="4572000" cy="646331"/>
          </a:xfrm>
          <a:prstGeom prst="rect">
            <a:avLst/>
          </a:prstGeom>
          <a:solidFill>
            <a:schemeClr val="tx1"/>
          </a:solidFill>
        </p:spPr>
        <p:txBody>
          <a:bodyPr>
            <a:spAutoFit/>
          </a:bodyPr>
          <a:lstStyle/>
          <a:p>
            <a:pPr algn="ctr"/>
            <a:r>
              <a:rPr lang="en-US" b="1" dirty="0">
                <a:solidFill>
                  <a:schemeClr val="bg1"/>
                </a:solidFill>
              </a:rPr>
              <a:t>A Story of Renewal, Hope and Youth Voice from Inside Prison</a:t>
            </a:r>
          </a:p>
        </p:txBody>
      </p:sp>
      <p:pic>
        <p:nvPicPr>
          <p:cNvPr id="7" name="Picture 6"/>
          <p:cNvPicPr>
            <a:picLocks noChangeAspect="1"/>
          </p:cNvPicPr>
          <p:nvPr/>
        </p:nvPicPr>
        <p:blipFill>
          <a:blip r:embed="rId4"/>
          <a:stretch>
            <a:fillRect/>
          </a:stretch>
        </p:blipFill>
        <p:spPr>
          <a:xfrm>
            <a:off x="3745491" y="5653375"/>
            <a:ext cx="1697777" cy="1132205"/>
          </a:xfrm>
          <a:prstGeom prst="rect">
            <a:avLst/>
          </a:prstGeom>
        </p:spPr>
      </p:pic>
      <p:sp>
        <p:nvSpPr>
          <p:cNvPr id="9" name="TextBox 8"/>
          <p:cNvSpPr txBox="1"/>
          <p:nvPr/>
        </p:nvSpPr>
        <p:spPr>
          <a:xfrm>
            <a:off x="-172529" y="-660120"/>
            <a:ext cx="9489057" cy="2251494"/>
          </a:xfrm>
          <a:prstGeom prst="rect">
            <a:avLst/>
          </a:prstGeom>
          <a:solidFill>
            <a:schemeClr val="tx1"/>
          </a:solidFill>
        </p:spPr>
        <p:txBody>
          <a:bodyPr wrap="square" rtlCol="0">
            <a:spAutoFit/>
          </a:bodyPr>
          <a:lstStyle/>
          <a:p>
            <a:endParaRPr lang="en-US"/>
          </a:p>
        </p:txBody>
      </p:sp>
      <p:pic>
        <p:nvPicPr>
          <p:cNvPr id="6" name="Picture 5"/>
          <p:cNvPicPr>
            <a:picLocks noChangeAspect="1"/>
          </p:cNvPicPr>
          <p:nvPr/>
        </p:nvPicPr>
        <p:blipFill>
          <a:blip r:embed="rId5">
            <a:biLevel thresh="75000"/>
          </a:blip>
          <a:stretch>
            <a:fillRect/>
          </a:stretch>
        </p:blipFill>
        <p:spPr>
          <a:xfrm rot="16200000">
            <a:off x="7713257" y="3349275"/>
            <a:ext cx="1363466" cy="894775"/>
          </a:xfrm>
          <a:prstGeom prst="rect">
            <a:avLst/>
          </a:prstGeom>
          <a:solidFill>
            <a:srgbClr val="FF0000"/>
          </a:solidFill>
          <a:ln w="22225">
            <a:solidFill>
              <a:srgbClr val="002060"/>
            </a:solidFill>
          </a:ln>
          <a:effectLst/>
        </p:spPr>
      </p:pic>
      <p:sp>
        <p:nvSpPr>
          <p:cNvPr id="8" name="TextBox 7"/>
          <p:cNvSpPr txBox="1"/>
          <p:nvPr/>
        </p:nvSpPr>
        <p:spPr>
          <a:xfrm>
            <a:off x="2952749" y="587223"/>
            <a:ext cx="3238500" cy="461665"/>
          </a:xfrm>
          <a:prstGeom prst="rect">
            <a:avLst/>
          </a:prstGeom>
          <a:noFill/>
        </p:spPr>
        <p:txBody>
          <a:bodyPr wrap="square" rtlCol="0">
            <a:spAutoFit/>
          </a:bodyPr>
          <a:lstStyle/>
          <a:p>
            <a:pPr algn="ctr"/>
            <a:r>
              <a:rPr lang="en-US" sz="2400" dirty="0">
                <a:solidFill>
                  <a:schemeClr val="bg1"/>
                </a:solidFill>
              </a:rPr>
              <a:t>Out of the Dark</a:t>
            </a:r>
          </a:p>
        </p:txBody>
      </p:sp>
    </p:spTree>
    <p:extLst>
      <p:ext uri="{BB962C8B-B14F-4D97-AF65-F5344CB8AC3E}">
        <p14:creationId xmlns:p14="http://schemas.microsoft.com/office/powerpoint/2010/main" val="662402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913944" y="2681113"/>
            <a:ext cx="3238500" cy="461665"/>
          </a:xfrm>
          <a:prstGeom prst="rect">
            <a:avLst/>
          </a:prstGeom>
          <a:noFill/>
        </p:spPr>
        <p:txBody>
          <a:bodyPr wrap="square" rtlCol="0">
            <a:spAutoFit/>
          </a:bodyPr>
          <a:lstStyle/>
          <a:p>
            <a:pPr algn="ctr"/>
            <a:r>
              <a:rPr lang="en-US" sz="2400" dirty="0">
                <a:solidFill>
                  <a:schemeClr val="bg1"/>
                </a:solidFill>
              </a:rPr>
              <a:t>Out of the Dark</a:t>
            </a:r>
          </a:p>
        </p:txBody>
      </p:sp>
      <p:pic>
        <p:nvPicPr>
          <p:cNvPr id="5" name="Picture 4"/>
          <p:cNvPicPr>
            <a:picLocks noChangeAspect="1"/>
          </p:cNvPicPr>
          <p:nvPr/>
        </p:nvPicPr>
        <p:blipFill>
          <a:blip r:embed="rId3"/>
          <a:stretch>
            <a:fillRect/>
          </a:stretch>
        </p:blipFill>
        <p:spPr>
          <a:xfrm>
            <a:off x="3647724" y="5711686"/>
            <a:ext cx="1697777" cy="1132205"/>
          </a:xfrm>
          <a:prstGeom prst="rect">
            <a:avLst/>
          </a:prstGeom>
        </p:spPr>
      </p:pic>
    </p:spTree>
    <p:extLst>
      <p:ext uri="{BB962C8B-B14F-4D97-AF65-F5344CB8AC3E}">
        <p14:creationId xmlns:p14="http://schemas.microsoft.com/office/powerpoint/2010/main" val="1361853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460322" y="1194609"/>
            <a:ext cx="2450847" cy="3435288"/>
          </a:xfrm>
          <a:prstGeom prst="rect">
            <a:avLst/>
          </a:prstGeom>
          <a:ln w="50800">
            <a:noFill/>
          </a:ln>
        </p:spPr>
      </p:pic>
      <p:pic>
        <p:nvPicPr>
          <p:cNvPr id="5" name="Picture 4"/>
          <p:cNvPicPr>
            <a:picLocks noChangeAspect="1"/>
          </p:cNvPicPr>
          <p:nvPr/>
        </p:nvPicPr>
        <p:blipFill>
          <a:blip r:embed="rId4">
            <a:biLevel thresh="75000"/>
          </a:blip>
          <a:stretch>
            <a:fillRect/>
          </a:stretch>
        </p:blipFill>
        <p:spPr>
          <a:xfrm rot="16200000">
            <a:off x="-880960" y="1303303"/>
            <a:ext cx="6094476" cy="3999500"/>
          </a:xfrm>
          <a:prstGeom prst="rect">
            <a:avLst/>
          </a:prstGeom>
          <a:solidFill>
            <a:srgbClr val="FF0000"/>
          </a:solidFill>
          <a:ln w="50800">
            <a:noFill/>
          </a:ln>
        </p:spPr>
      </p:pic>
      <p:pic>
        <p:nvPicPr>
          <p:cNvPr id="6" name="Picture 5"/>
          <p:cNvPicPr>
            <a:picLocks noChangeAspect="1"/>
          </p:cNvPicPr>
          <p:nvPr/>
        </p:nvPicPr>
        <p:blipFill>
          <a:blip r:embed="rId5"/>
          <a:stretch>
            <a:fillRect/>
          </a:stretch>
        </p:blipFill>
        <p:spPr>
          <a:xfrm>
            <a:off x="3971654" y="4304792"/>
            <a:ext cx="4277475" cy="2320129"/>
          </a:xfrm>
          <a:prstGeom prst="rect">
            <a:avLst/>
          </a:prstGeom>
          <a:ln w="57150">
            <a:solidFill>
              <a:srgbClr val="0000FF"/>
            </a:solidFill>
          </a:ln>
        </p:spPr>
      </p:pic>
      <p:pic>
        <p:nvPicPr>
          <p:cNvPr id="7" name="Picture 6"/>
          <p:cNvPicPr>
            <a:picLocks noChangeAspect="1"/>
          </p:cNvPicPr>
          <p:nvPr/>
        </p:nvPicPr>
        <p:blipFill>
          <a:blip r:embed="rId6"/>
          <a:stretch>
            <a:fillRect/>
          </a:stretch>
        </p:blipFill>
        <p:spPr>
          <a:xfrm>
            <a:off x="3971652" y="814124"/>
            <a:ext cx="2164866" cy="2516146"/>
          </a:xfrm>
          <a:prstGeom prst="rect">
            <a:avLst/>
          </a:prstGeom>
          <a:ln w="50800">
            <a:solidFill>
              <a:srgbClr val="0000FF"/>
            </a:solidFill>
          </a:ln>
        </p:spPr>
      </p:pic>
    </p:spTree>
    <p:extLst>
      <p:ext uri="{BB962C8B-B14F-4D97-AF65-F5344CB8AC3E}">
        <p14:creationId xmlns:p14="http://schemas.microsoft.com/office/powerpoint/2010/main" val="1377979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9326" y="1686486"/>
            <a:ext cx="6140823" cy="415498"/>
          </a:xfrm>
          <a:prstGeom prst="rect">
            <a:avLst/>
          </a:prstGeom>
          <a:noFill/>
        </p:spPr>
        <p:txBody>
          <a:bodyPr wrap="square" rtlCol="0">
            <a:spAutoFit/>
          </a:bodyPr>
          <a:lstStyle/>
          <a:p>
            <a:pPr algn="ctr"/>
            <a:endParaRPr lang="en-US" sz="2100" dirty="0">
              <a:solidFill>
                <a:srgbClr val="FFFFFF"/>
              </a:solidFill>
            </a:endParaRPr>
          </a:p>
        </p:txBody>
      </p:sp>
      <p:pic>
        <p:nvPicPr>
          <p:cNvPr id="1026" name="Picture 2" descr="http://cdn.c.photoshelter.com/img-get2/I0000rmD8sxd.SrA/fit=1000x750/Waldo-Lake-Shoreline-Wilderness.jpg">
            <a:extLst>
              <a:ext uri="{FF2B5EF4-FFF2-40B4-BE49-F238E27FC236}">
                <a16:creationId xmlns:a16="http://schemas.microsoft.com/office/drawing/2014/main" id="{7F36BE16-D477-8F42-95C2-8718B4D7E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911" y="0"/>
            <a:ext cx="10231821" cy="7603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401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08000" y="381000"/>
            <a:ext cx="8128000" cy="6096000"/>
          </a:xfrm>
          <a:prstGeom prst="rect">
            <a:avLst/>
          </a:prstGeom>
          <a:effectLst>
            <a:outerShdw blurRad="50800" dist="139700" dir="2700000" algn="tl" rotWithShape="0">
              <a:prstClr val="black">
                <a:alpha val="40000"/>
              </a:prstClr>
            </a:outerShdw>
          </a:effectLst>
        </p:spPr>
      </p:pic>
    </p:spTree>
    <p:extLst>
      <p:ext uri="{BB962C8B-B14F-4D97-AF65-F5344CB8AC3E}">
        <p14:creationId xmlns:p14="http://schemas.microsoft.com/office/powerpoint/2010/main" val="255023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ofl_generic_pp_p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06772"/>
            <a:ext cx="9139159" cy="6751228"/>
          </a:xfrm>
          <a:prstGeom prst="rect">
            <a:avLst/>
          </a:prstGeom>
        </p:spPr>
      </p:pic>
      <p:sp>
        <p:nvSpPr>
          <p:cNvPr id="2" name="TextBox 1"/>
          <p:cNvSpPr txBox="1"/>
          <p:nvPr/>
        </p:nvSpPr>
        <p:spPr>
          <a:xfrm>
            <a:off x="1759326" y="1686486"/>
            <a:ext cx="6140823" cy="415498"/>
          </a:xfrm>
          <a:prstGeom prst="rect">
            <a:avLst/>
          </a:prstGeom>
          <a:noFill/>
        </p:spPr>
        <p:txBody>
          <a:bodyPr wrap="square" rtlCol="0">
            <a:spAutoFit/>
          </a:bodyPr>
          <a:lstStyle/>
          <a:p>
            <a:pPr algn="ctr"/>
            <a:endParaRPr lang="en-US" sz="2100" dirty="0">
              <a:solidFill>
                <a:srgbClr val="FFFFFF"/>
              </a:solidFill>
            </a:endParaRPr>
          </a:p>
        </p:txBody>
      </p:sp>
      <p:pic>
        <p:nvPicPr>
          <p:cNvPr id="6" name="Picture 5" descr="uofl_generic_pp_p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3" y="106772"/>
            <a:ext cx="9139159" cy="6751228"/>
          </a:xfrm>
          <a:prstGeom prst="rect">
            <a:avLst/>
          </a:prstGeom>
        </p:spPr>
      </p:pic>
      <p:pic>
        <p:nvPicPr>
          <p:cNvPr id="3" name="Picture 2"/>
          <p:cNvPicPr>
            <a:picLocks noChangeAspect="1"/>
          </p:cNvPicPr>
          <p:nvPr/>
        </p:nvPicPr>
        <p:blipFill>
          <a:blip r:embed="rId4"/>
          <a:stretch>
            <a:fillRect/>
          </a:stretch>
        </p:blipFill>
        <p:spPr>
          <a:xfrm>
            <a:off x="4841" y="0"/>
            <a:ext cx="9134318" cy="7500938"/>
          </a:xfrm>
          <a:prstGeom prst="rect">
            <a:avLst/>
          </a:prstGeom>
        </p:spPr>
      </p:pic>
      <p:sp>
        <p:nvSpPr>
          <p:cNvPr id="7" name="TextBox 6">
            <a:extLst>
              <a:ext uri="{FF2B5EF4-FFF2-40B4-BE49-F238E27FC236}">
                <a16:creationId xmlns:a16="http://schemas.microsoft.com/office/drawing/2014/main" id="{B8AB6580-D23B-EB42-BDC9-20CA5A084885}"/>
              </a:ext>
            </a:extLst>
          </p:cNvPr>
          <p:cNvSpPr txBox="1"/>
          <p:nvPr/>
        </p:nvSpPr>
        <p:spPr>
          <a:xfrm>
            <a:off x="3981841" y="106772"/>
            <a:ext cx="4863680" cy="6124754"/>
          </a:xfrm>
          <a:prstGeom prst="rect">
            <a:avLst/>
          </a:prstGeom>
          <a:solidFill>
            <a:srgbClr val="002060"/>
          </a:solidFill>
        </p:spPr>
        <p:txBody>
          <a:bodyPr wrap="square" rtlCol="0">
            <a:spAutoFit/>
          </a:bodyPr>
          <a:lstStyle/>
          <a:p>
            <a:r>
              <a:rPr lang="en-US" sz="4000" dirty="0">
                <a:solidFill>
                  <a:srgbClr val="FFFF00"/>
                </a:solidFill>
              </a:rPr>
              <a:t> </a:t>
            </a:r>
            <a:r>
              <a:rPr lang="en-US" sz="4800" dirty="0">
                <a:solidFill>
                  <a:srgbClr val="FFFF00"/>
                </a:solidFill>
              </a:rPr>
              <a:t>Lesson 3: </a:t>
            </a:r>
          </a:p>
          <a:p>
            <a:r>
              <a:rPr lang="en-US" sz="4800" dirty="0">
                <a:solidFill>
                  <a:schemeClr val="bg1"/>
                </a:solidFill>
              </a:rPr>
              <a:t> You succeed  </a:t>
            </a:r>
          </a:p>
          <a:p>
            <a:r>
              <a:rPr lang="en-US" sz="4800" dirty="0">
                <a:solidFill>
                  <a:schemeClr val="bg1"/>
                </a:solidFill>
              </a:rPr>
              <a:t> when others </a:t>
            </a:r>
          </a:p>
          <a:p>
            <a:r>
              <a:rPr lang="en-US" sz="4800" dirty="0">
                <a:solidFill>
                  <a:schemeClr val="bg1"/>
                </a:solidFill>
              </a:rPr>
              <a:t> succeed</a:t>
            </a:r>
          </a:p>
          <a:p>
            <a:endParaRPr lang="en-US" sz="4800" dirty="0">
              <a:solidFill>
                <a:schemeClr val="bg1"/>
              </a:solidFill>
            </a:endParaRPr>
          </a:p>
          <a:p>
            <a:endParaRPr lang="en-US" sz="4800" dirty="0">
              <a:solidFill>
                <a:schemeClr val="bg1"/>
              </a:solidFill>
            </a:endParaRPr>
          </a:p>
          <a:p>
            <a:endParaRPr lang="en-US" sz="3200" dirty="0">
              <a:solidFill>
                <a:schemeClr val="bg1"/>
              </a:solidFill>
            </a:endParaRPr>
          </a:p>
          <a:p>
            <a:endParaRPr lang="en-US" sz="3200" dirty="0">
              <a:solidFill>
                <a:schemeClr val="bg1"/>
              </a:solidFill>
            </a:endParaRPr>
          </a:p>
          <a:p>
            <a:endParaRPr lang="en-US" sz="4000" dirty="0">
              <a:solidFill>
                <a:schemeClr val="bg1"/>
              </a:solidFill>
            </a:endParaRPr>
          </a:p>
        </p:txBody>
      </p:sp>
      <p:sp>
        <p:nvSpPr>
          <p:cNvPr id="9" name="TextBox 8">
            <a:extLst>
              <a:ext uri="{FF2B5EF4-FFF2-40B4-BE49-F238E27FC236}">
                <a16:creationId xmlns:a16="http://schemas.microsoft.com/office/drawing/2014/main" id="{D1163B1E-C89B-9A4F-A13C-CD15F16A476E}"/>
              </a:ext>
            </a:extLst>
          </p:cNvPr>
          <p:cNvSpPr txBox="1"/>
          <p:nvPr/>
        </p:nvSpPr>
        <p:spPr>
          <a:xfrm>
            <a:off x="4184361" y="3211860"/>
            <a:ext cx="4661160" cy="1077218"/>
          </a:xfrm>
          <a:prstGeom prst="rect">
            <a:avLst/>
          </a:prstGeom>
          <a:noFill/>
        </p:spPr>
        <p:txBody>
          <a:bodyPr wrap="square" rtlCol="0">
            <a:spAutoFit/>
          </a:bodyPr>
          <a:lstStyle/>
          <a:p>
            <a:pPr algn="ctr"/>
            <a:r>
              <a:rPr lang="en-US" sz="3200" dirty="0">
                <a:solidFill>
                  <a:schemeClr val="bg1"/>
                </a:solidFill>
              </a:rPr>
              <a:t>“Nothing breeds success like...success”</a:t>
            </a:r>
          </a:p>
        </p:txBody>
      </p:sp>
      <p:sp>
        <p:nvSpPr>
          <p:cNvPr id="10" name="TextBox 9">
            <a:extLst>
              <a:ext uri="{FF2B5EF4-FFF2-40B4-BE49-F238E27FC236}">
                <a16:creationId xmlns:a16="http://schemas.microsoft.com/office/drawing/2014/main" id="{355461A9-C07C-F942-925B-119E0A8B582F}"/>
              </a:ext>
            </a:extLst>
          </p:cNvPr>
          <p:cNvSpPr txBox="1"/>
          <p:nvPr/>
        </p:nvSpPr>
        <p:spPr>
          <a:xfrm>
            <a:off x="4083101" y="4422242"/>
            <a:ext cx="4661160" cy="1569660"/>
          </a:xfrm>
          <a:prstGeom prst="rect">
            <a:avLst/>
          </a:prstGeom>
          <a:noFill/>
        </p:spPr>
        <p:txBody>
          <a:bodyPr wrap="square" rtlCol="0">
            <a:spAutoFit/>
          </a:bodyPr>
          <a:lstStyle/>
          <a:p>
            <a:pPr algn="ctr"/>
            <a:r>
              <a:rPr lang="en-US" sz="3200" dirty="0">
                <a:solidFill>
                  <a:schemeClr val="bg1"/>
                </a:solidFill>
              </a:rPr>
              <a:t>You lose nothing by making sure others function at their best</a:t>
            </a:r>
          </a:p>
        </p:txBody>
      </p:sp>
    </p:spTree>
    <p:extLst>
      <p:ext uri="{BB962C8B-B14F-4D97-AF65-F5344CB8AC3E}">
        <p14:creationId xmlns:p14="http://schemas.microsoft.com/office/powerpoint/2010/main" val="3057191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ofl_generic_pp_p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06772"/>
            <a:ext cx="9139159" cy="6751228"/>
          </a:xfrm>
          <a:prstGeom prst="rect">
            <a:avLst/>
          </a:prstGeom>
        </p:spPr>
      </p:pic>
      <p:sp>
        <p:nvSpPr>
          <p:cNvPr id="2" name="TextBox 1"/>
          <p:cNvSpPr txBox="1"/>
          <p:nvPr/>
        </p:nvSpPr>
        <p:spPr>
          <a:xfrm>
            <a:off x="1759326" y="1686486"/>
            <a:ext cx="6140823" cy="415498"/>
          </a:xfrm>
          <a:prstGeom prst="rect">
            <a:avLst/>
          </a:prstGeom>
          <a:noFill/>
        </p:spPr>
        <p:txBody>
          <a:bodyPr wrap="square" rtlCol="0">
            <a:spAutoFit/>
          </a:bodyPr>
          <a:lstStyle/>
          <a:p>
            <a:pPr algn="ctr"/>
            <a:endParaRPr lang="en-US" sz="2100" dirty="0">
              <a:solidFill>
                <a:srgbClr val="FFFFFF"/>
              </a:solidFill>
            </a:endParaRPr>
          </a:p>
        </p:txBody>
      </p:sp>
      <p:pic>
        <p:nvPicPr>
          <p:cNvPr id="6" name="Picture 5" descr="uofl_generic_pp_p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3" y="106772"/>
            <a:ext cx="9139159" cy="6751228"/>
          </a:xfrm>
          <a:prstGeom prst="rect">
            <a:avLst/>
          </a:prstGeom>
        </p:spPr>
      </p:pic>
      <p:pic>
        <p:nvPicPr>
          <p:cNvPr id="3" name="Picture 2"/>
          <p:cNvPicPr>
            <a:picLocks noChangeAspect="1"/>
          </p:cNvPicPr>
          <p:nvPr/>
        </p:nvPicPr>
        <p:blipFill>
          <a:blip r:embed="rId4"/>
          <a:stretch>
            <a:fillRect/>
          </a:stretch>
        </p:blipFill>
        <p:spPr>
          <a:xfrm>
            <a:off x="4841" y="0"/>
            <a:ext cx="9134318" cy="7500938"/>
          </a:xfrm>
          <a:prstGeom prst="rect">
            <a:avLst/>
          </a:prstGeom>
        </p:spPr>
      </p:pic>
      <p:sp>
        <p:nvSpPr>
          <p:cNvPr id="7" name="TextBox 6">
            <a:extLst>
              <a:ext uri="{FF2B5EF4-FFF2-40B4-BE49-F238E27FC236}">
                <a16:creationId xmlns:a16="http://schemas.microsoft.com/office/drawing/2014/main" id="{B8AB6580-D23B-EB42-BDC9-20CA5A084885}"/>
              </a:ext>
            </a:extLst>
          </p:cNvPr>
          <p:cNvSpPr txBox="1"/>
          <p:nvPr/>
        </p:nvSpPr>
        <p:spPr>
          <a:xfrm>
            <a:off x="3981841" y="106772"/>
            <a:ext cx="4863680" cy="6617196"/>
          </a:xfrm>
          <a:prstGeom prst="rect">
            <a:avLst/>
          </a:prstGeom>
          <a:solidFill>
            <a:srgbClr val="002060"/>
          </a:solidFill>
        </p:spPr>
        <p:txBody>
          <a:bodyPr wrap="square" rtlCol="0">
            <a:spAutoFit/>
          </a:bodyPr>
          <a:lstStyle/>
          <a:p>
            <a:r>
              <a:rPr lang="en-US" sz="4000" dirty="0">
                <a:solidFill>
                  <a:srgbClr val="FFFF00"/>
                </a:solidFill>
              </a:rPr>
              <a:t> </a:t>
            </a:r>
            <a:r>
              <a:rPr lang="en-US" sz="4800" dirty="0">
                <a:solidFill>
                  <a:srgbClr val="FFFF00"/>
                </a:solidFill>
              </a:rPr>
              <a:t>Lesson 3: </a:t>
            </a:r>
          </a:p>
          <a:p>
            <a:r>
              <a:rPr lang="en-US" sz="4800" dirty="0">
                <a:solidFill>
                  <a:schemeClr val="bg1"/>
                </a:solidFill>
              </a:rPr>
              <a:t> You succeed  </a:t>
            </a:r>
          </a:p>
          <a:p>
            <a:r>
              <a:rPr lang="en-US" sz="4800" dirty="0">
                <a:solidFill>
                  <a:schemeClr val="bg1"/>
                </a:solidFill>
              </a:rPr>
              <a:t> when others </a:t>
            </a:r>
          </a:p>
          <a:p>
            <a:r>
              <a:rPr lang="en-US" sz="4800" dirty="0">
                <a:solidFill>
                  <a:schemeClr val="bg1"/>
                </a:solidFill>
              </a:rPr>
              <a:t> succeed</a:t>
            </a:r>
          </a:p>
          <a:p>
            <a:endParaRPr lang="en-US" sz="4800" dirty="0">
              <a:solidFill>
                <a:schemeClr val="bg1"/>
              </a:solidFill>
            </a:endParaRPr>
          </a:p>
          <a:p>
            <a:r>
              <a:rPr lang="en-US" sz="2800" dirty="0">
                <a:solidFill>
                  <a:schemeClr val="bg1"/>
                </a:solidFill>
              </a:rPr>
              <a:t>“Do no withhold good from those to whom it is due, when it is in your power to act”</a:t>
            </a:r>
          </a:p>
          <a:p>
            <a:r>
              <a:rPr lang="en-US" sz="2800" dirty="0">
                <a:solidFill>
                  <a:schemeClr val="bg1"/>
                </a:solidFill>
              </a:rPr>
              <a:t>		       Proverbs 3:27</a:t>
            </a:r>
          </a:p>
          <a:p>
            <a:endParaRPr lang="en-US" sz="3200" dirty="0">
              <a:solidFill>
                <a:schemeClr val="bg1"/>
              </a:solidFill>
            </a:endParaRPr>
          </a:p>
          <a:p>
            <a:endParaRPr lang="en-US" sz="4000" dirty="0">
              <a:solidFill>
                <a:schemeClr val="bg1"/>
              </a:solidFill>
            </a:endParaRPr>
          </a:p>
        </p:txBody>
      </p:sp>
      <p:sp>
        <p:nvSpPr>
          <p:cNvPr id="8" name="TextBox 7">
            <a:extLst>
              <a:ext uri="{FF2B5EF4-FFF2-40B4-BE49-F238E27FC236}">
                <a16:creationId xmlns:a16="http://schemas.microsoft.com/office/drawing/2014/main" id="{3437A9DC-EF45-5C41-B3BF-D65D7A50936A}"/>
              </a:ext>
            </a:extLst>
          </p:cNvPr>
          <p:cNvSpPr txBox="1"/>
          <p:nvPr/>
        </p:nvSpPr>
        <p:spPr>
          <a:xfrm>
            <a:off x="301307" y="5486698"/>
            <a:ext cx="8544214" cy="1692771"/>
          </a:xfrm>
          <a:prstGeom prst="rect">
            <a:avLst/>
          </a:prstGeom>
          <a:solidFill>
            <a:schemeClr val="tx1"/>
          </a:solidFill>
          <a:ln w="31750">
            <a:solidFill>
              <a:schemeClr val="bg1"/>
            </a:solidFill>
          </a:ln>
        </p:spPr>
        <p:txBody>
          <a:bodyPr wrap="square" rtlCol="0">
            <a:spAutoFit/>
          </a:bodyPr>
          <a:lstStyle/>
          <a:p>
            <a:endParaRPr lang="en-US" sz="2400" dirty="0">
              <a:solidFill>
                <a:schemeClr val="bg1"/>
              </a:solidFill>
            </a:endParaRPr>
          </a:p>
          <a:p>
            <a:r>
              <a:rPr lang="en-US" sz="2800" dirty="0">
                <a:solidFill>
                  <a:schemeClr val="bg1"/>
                </a:solidFill>
              </a:rPr>
              <a:t>The “Golden Rule” is a principle of spiritual and personal growth...we are to serve so that we grow</a:t>
            </a:r>
          </a:p>
          <a:p>
            <a:r>
              <a:rPr lang="en-US" sz="2400" dirty="0">
                <a:solidFill>
                  <a:schemeClr val="bg1"/>
                </a:solidFill>
              </a:rPr>
              <a:t> </a:t>
            </a:r>
          </a:p>
        </p:txBody>
      </p:sp>
    </p:spTree>
    <p:extLst>
      <p:ext uri="{BB962C8B-B14F-4D97-AF65-F5344CB8AC3E}">
        <p14:creationId xmlns:p14="http://schemas.microsoft.com/office/powerpoint/2010/main" val="1937336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ofl_generic_pp_p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283696" cy="7089536"/>
          </a:xfrm>
          <a:prstGeom prst="rect">
            <a:avLst/>
          </a:prstGeom>
        </p:spPr>
      </p:pic>
      <p:sp>
        <p:nvSpPr>
          <p:cNvPr id="2" name="TextBox 1"/>
          <p:cNvSpPr txBox="1"/>
          <p:nvPr/>
        </p:nvSpPr>
        <p:spPr>
          <a:xfrm>
            <a:off x="1759326" y="1686486"/>
            <a:ext cx="6140823" cy="415498"/>
          </a:xfrm>
          <a:prstGeom prst="rect">
            <a:avLst/>
          </a:prstGeom>
          <a:noFill/>
        </p:spPr>
        <p:txBody>
          <a:bodyPr wrap="square" rtlCol="0">
            <a:spAutoFit/>
          </a:bodyPr>
          <a:lstStyle/>
          <a:p>
            <a:pPr algn="ctr"/>
            <a:endParaRPr lang="en-US" sz="2100" dirty="0">
              <a:solidFill>
                <a:srgbClr val="FFFFFF"/>
              </a:solidFill>
            </a:endParaRPr>
          </a:p>
        </p:txBody>
      </p:sp>
      <p:sp>
        <p:nvSpPr>
          <p:cNvPr id="7" name="TextBox 6"/>
          <p:cNvSpPr txBox="1"/>
          <p:nvPr/>
        </p:nvSpPr>
        <p:spPr>
          <a:xfrm>
            <a:off x="954616" y="231537"/>
            <a:ext cx="7501797" cy="369332"/>
          </a:xfrm>
          <a:prstGeom prst="rect">
            <a:avLst/>
          </a:prstGeom>
          <a:noFill/>
        </p:spPr>
        <p:txBody>
          <a:bodyPr wrap="none" rtlCol="0">
            <a:spAutoFit/>
          </a:bodyPr>
          <a:lstStyle/>
          <a:p>
            <a:r>
              <a:rPr lang="en-US" dirty="0">
                <a:solidFill>
                  <a:srgbClr val="00B0F0"/>
                </a:solidFill>
              </a:rPr>
              <a:t>Lessons I Learned in Prison: Teaching, Learning</a:t>
            </a:r>
            <a:r>
              <a:rPr lang="en-US">
                <a:solidFill>
                  <a:srgbClr val="00B0F0"/>
                </a:solidFill>
              </a:rPr>
              <a:t>, Grace </a:t>
            </a:r>
            <a:r>
              <a:rPr lang="en-US" dirty="0">
                <a:solidFill>
                  <a:srgbClr val="00B0F0"/>
                </a:solidFill>
              </a:rPr>
              <a:t>&amp; the Human Condition</a:t>
            </a:r>
          </a:p>
        </p:txBody>
      </p:sp>
      <p:pic>
        <p:nvPicPr>
          <p:cNvPr id="3" name="Picture 2"/>
          <p:cNvPicPr>
            <a:picLocks noChangeAspect="1"/>
          </p:cNvPicPr>
          <p:nvPr/>
        </p:nvPicPr>
        <p:blipFill>
          <a:blip r:embed="rId4"/>
          <a:stretch>
            <a:fillRect/>
          </a:stretch>
        </p:blipFill>
        <p:spPr>
          <a:xfrm>
            <a:off x="0" y="-1"/>
            <a:ext cx="9283695" cy="7836679"/>
          </a:xfrm>
          <a:prstGeom prst="rect">
            <a:avLst/>
          </a:prstGeom>
        </p:spPr>
      </p:pic>
    </p:spTree>
    <p:extLst>
      <p:ext uri="{BB962C8B-B14F-4D97-AF65-F5344CB8AC3E}">
        <p14:creationId xmlns:p14="http://schemas.microsoft.com/office/powerpoint/2010/main" val="139580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ofl_generic_pp_p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283696" cy="7089536"/>
          </a:xfrm>
          <a:prstGeom prst="rect">
            <a:avLst/>
          </a:prstGeom>
        </p:spPr>
      </p:pic>
      <p:sp>
        <p:nvSpPr>
          <p:cNvPr id="2" name="TextBox 1"/>
          <p:cNvSpPr txBox="1"/>
          <p:nvPr/>
        </p:nvSpPr>
        <p:spPr>
          <a:xfrm>
            <a:off x="1759326" y="1686486"/>
            <a:ext cx="6140823" cy="415498"/>
          </a:xfrm>
          <a:prstGeom prst="rect">
            <a:avLst/>
          </a:prstGeom>
          <a:noFill/>
        </p:spPr>
        <p:txBody>
          <a:bodyPr wrap="square" rtlCol="0">
            <a:spAutoFit/>
          </a:bodyPr>
          <a:lstStyle/>
          <a:p>
            <a:pPr algn="ctr"/>
            <a:endParaRPr lang="en-US" sz="2100" dirty="0">
              <a:solidFill>
                <a:srgbClr val="FFFFFF"/>
              </a:solidFill>
            </a:endParaRPr>
          </a:p>
        </p:txBody>
      </p:sp>
      <p:sp>
        <p:nvSpPr>
          <p:cNvPr id="7" name="TextBox 6"/>
          <p:cNvSpPr txBox="1"/>
          <p:nvPr/>
        </p:nvSpPr>
        <p:spPr>
          <a:xfrm>
            <a:off x="954616" y="231537"/>
            <a:ext cx="7501797" cy="369332"/>
          </a:xfrm>
          <a:prstGeom prst="rect">
            <a:avLst/>
          </a:prstGeom>
          <a:noFill/>
        </p:spPr>
        <p:txBody>
          <a:bodyPr wrap="none" rtlCol="0">
            <a:spAutoFit/>
          </a:bodyPr>
          <a:lstStyle/>
          <a:p>
            <a:r>
              <a:rPr lang="en-US" dirty="0">
                <a:solidFill>
                  <a:srgbClr val="00B0F0"/>
                </a:solidFill>
              </a:rPr>
              <a:t>Lessons I Learned in Prison: Teaching, Learning</a:t>
            </a:r>
            <a:r>
              <a:rPr lang="en-US">
                <a:solidFill>
                  <a:srgbClr val="00B0F0"/>
                </a:solidFill>
              </a:rPr>
              <a:t>, Grace </a:t>
            </a:r>
            <a:r>
              <a:rPr lang="en-US" dirty="0">
                <a:solidFill>
                  <a:srgbClr val="00B0F0"/>
                </a:solidFill>
              </a:rPr>
              <a:t>&amp; the Human Condition</a:t>
            </a:r>
          </a:p>
        </p:txBody>
      </p:sp>
      <p:pic>
        <p:nvPicPr>
          <p:cNvPr id="3" name="Picture 2"/>
          <p:cNvPicPr>
            <a:picLocks noChangeAspect="1"/>
          </p:cNvPicPr>
          <p:nvPr/>
        </p:nvPicPr>
        <p:blipFill>
          <a:blip r:embed="rId4"/>
          <a:stretch>
            <a:fillRect/>
          </a:stretch>
        </p:blipFill>
        <p:spPr>
          <a:xfrm>
            <a:off x="0" y="-1"/>
            <a:ext cx="9283695" cy="7836679"/>
          </a:xfrm>
          <a:prstGeom prst="rect">
            <a:avLst/>
          </a:prstGeom>
        </p:spPr>
      </p:pic>
      <p:sp>
        <p:nvSpPr>
          <p:cNvPr id="8" name="TextBox 7">
            <a:extLst>
              <a:ext uri="{FF2B5EF4-FFF2-40B4-BE49-F238E27FC236}">
                <a16:creationId xmlns:a16="http://schemas.microsoft.com/office/drawing/2014/main" id="{32257596-1ACF-EB4D-BAFB-27EB70749A22}"/>
              </a:ext>
            </a:extLst>
          </p:cNvPr>
          <p:cNvSpPr txBox="1"/>
          <p:nvPr/>
        </p:nvSpPr>
        <p:spPr>
          <a:xfrm>
            <a:off x="3981841" y="106772"/>
            <a:ext cx="4863680" cy="6247864"/>
          </a:xfrm>
          <a:prstGeom prst="rect">
            <a:avLst/>
          </a:prstGeom>
          <a:solidFill>
            <a:srgbClr val="002060"/>
          </a:solidFill>
        </p:spPr>
        <p:txBody>
          <a:bodyPr wrap="square" rtlCol="0">
            <a:spAutoFit/>
          </a:bodyPr>
          <a:lstStyle/>
          <a:p>
            <a:r>
              <a:rPr lang="en-US" sz="4000" dirty="0">
                <a:solidFill>
                  <a:srgbClr val="FFFF00"/>
                </a:solidFill>
              </a:rPr>
              <a:t> </a:t>
            </a:r>
            <a:r>
              <a:rPr lang="en-US" sz="4800" dirty="0">
                <a:solidFill>
                  <a:srgbClr val="FFFF00"/>
                </a:solidFill>
              </a:rPr>
              <a:t>Lesson 4: </a:t>
            </a:r>
          </a:p>
          <a:p>
            <a:r>
              <a:rPr lang="en-US" sz="4800" dirty="0">
                <a:solidFill>
                  <a:schemeClr val="bg1"/>
                </a:solidFill>
              </a:rPr>
              <a:t> There’s no such </a:t>
            </a:r>
          </a:p>
          <a:p>
            <a:r>
              <a:rPr lang="en-US" sz="4800" dirty="0">
                <a:solidFill>
                  <a:schemeClr val="bg1"/>
                </a:solidFill>
              </a:rPr>
              <a:t> thing as average  </a:t>
            </a:r>
          </a:p>
          <a:p>
            <a:r>
              <a:rPr lang="en-US" sz="4800" dirty="0">
                <a:solidFill>
                  <a:schemeClr val="bg1"/>
                </a:solidFill>
              </a:rPr>
              <a:t> and that’s a good </a:t>
            </a:r>
          </a:p>
          <a:p>
            <a:r>
              <a:rPr lang="en-US" sz="4800" dirty="0">
                <a:solidFill>
                  <a:schemeClr val="bg1"/>
                </a:solidFill>
              </a:rPr>
              <a:t> thing</a:t>
            </a:r>
          </a:p>
          <a:p>
            <a:endParaRPr lang="en-US" sz="4800" dirty="0">
              <a:solidFill>
                <a:schemeClr val="bg1"/>
              </a:solidFill>
            </a:endParaRPr>
          </a:p>
          <a:p>
            <a:endParaRPr lang="en-US" sz="4800" dirty="0">
              <a:solidFill>
                <a:schemeClr val="bg1"/>
              </a:solidFill>
            </a:endParaRPr>
          </a:p>
          <a:p>
            <a:endParaRPr lang="en-US" sz="3200" dirty="0">
              <a:solidFill>
                <a:schemeClr val="bg1"/>
              </a:solidFill>
            </a:endParaRPr>
          </a:p>
          <a:p>
            <a:endParaRPr lang="en-US" sz="3200" dirty="0">
              <a:solidFill>
                <a:schemeClr val="bg1"/>
              </a:solidFill>
            </a:endParaRPr>
          </a:p>
        </p:txBody>
      </p:sp>
      <p:pic>
        <p:nvPicPr>
          <p:cNvPr id="9" name="Picture 8">
            <a:extLst>
              <a:ext uri="{FF2B5EF4-FFF2-40B4-BE49-F238E27FC236}">
                <a16:creationId xmlns:a16="http://schemas.microsoft.com/office/drawing/2014/main" id="{DB5E6308-2979-1947-B801-EF13FE846DE0}"/>
              </a:ext>
            </a:extLst>
          </p:cNvPr>
          <p:cNvPicPr>
            <a:picLocks noChangeAspect="1"/>
          </p:cNvPicPr>
          <p:nvPr/>
        </p:nvPicPr>
        <p:blipFill>
          <a:blip r:embed="rId5"/>
          <a:stretch>
            <a:fillRect/>
          </a:stretch>
        </p:blipFill>
        <p:spPr>
          <a:xfrm rot="730536">
            <a:off x="5696042" y="3248286"/>
            <a:ext cx="2743618" cy="4141310"/>
          </a:xfrm>
          <a:prstGeom prst="rect">
            <a:avLst/>
          </a:prstGeom>
          <a:ln>
            <a:solidFill>
              <a:schemeClr val="tx1"/>
            </a:solidFill>
          </a:ln>
          <a:effectLst>
            <a:outerShdw blurRad="50800" dist="330200" dir="2700000" algn="tl" rotWithShape="0">
              <a:prstClr val="black">
                <a:alpha val="40000"/>
              </a:prstClr>
            </a:outerShdw>
          </a:effectLst>
        </p:spPr>
      </p:pic>
    </p:spTree>
    <p:extLst>
      <p:ext uri="{BB962C8B-B14F-4D97-AF65-F5344CB8AC3E}">
        <p14:creationId xmlns:p14="http://schemas.microsoft.com/office/powerpoint/2010/main" val="1141395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ofl_generic_pp_p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283696" cy="7089536"/>
          </a:xfrm>
          <a:prstGeom prst="rect">
            <a:avLst/>
          </a:prstGeom>
        </p:spPr>
      </p:pic>
      <p:sp>
        <p:nvSpPr>
          <p:cNvPr id="2" name="TextBox 1"/>
          <p:cNvSpPr txBox="1"/>
          <p:nvPr/>
        </p:nvSpPr>
        <p:spPr>
          <a:xfrm>
            <a:off x="1759326" y="1686486"/>
            <a:ext cx="6140823" cy="415498"/>
          </a:xfrm>
          <a:prstGeom prst="rect">
            <a:avLst/>
          </a:prstGeom>
          <a:noFill/>
        </p:spPr>
        <p:txBody>
          <a:bodyPr wrap="square" rtlCol="0">
            <a:spAutoFit/>
          </a:bodyPr>
          <a:lstStyle/>
          <a:p>
            <a:pPr algn="ctr"/>
            <a:endParaRPr lang="en-US" sz="2100" dirty="0">
              <a:solidFill>
                <a:srgbClr val="FFFFFF"/>
              </a:solidFill>
            </a:endParaRPr>
          </a:p>
        </p:txBody>
      </p:sp>
      <p:pic>
        <p:nvPicPr>
          <p:cNvPr id="3" name="Picture 2"/>
          <p:cNvPicPr>
            <a:picLocks noChangeAspect="1"/>
          </p:cNvPicPr>
          <p:nvPr/>
        </p:nvPicPr>
        <p:blipFill>
          <a:blip r:embed="rId4"/>
          <a:stretch>
            <a:fillRect/>
          </a:stretch>
        </p:blipFill>
        <p:spPr>
          <a:xfrm>
            <a:off x="347472" y="1510538"/>
            <a:ext cx="8630419" cy="5219446"/>
          </a:xfrm>
          <a:prstGeom prst="rect">
            <a:avLst/>
          </a:prstGeom>
        </p:spPr>
      </p:pic>
      <p:sp>
        <p:nvSpPr>
          <p:cNvPr id="4" name="TextBox 3">
            <a:extLst>
              <a:ext uri="{FF2B5EF4-FFF2-40B4-BE49-F238E27FC236}">
                <a16:creationId xmlns:a16="http://schemas.microsoft.com/office/drawing/2014/main" id="{6BFA335B-C4C9-EED1-EBFA-339DDE6BF5C6}"/>
              </a:ext>
            </a:extLst>
          </p:cNvPr>
          <p:cNvSpPr txBox="1"/>
          <p:nvPr/>
        </p:nvSpPr>
        <p:spPr>
          <a:xfrm>
            <a:off x="954616" y="231537"/>
            <a:ext cx="6850593" cy="369332"/>
          </a:xfrm>
          <a:prstGeom prst="rect">
            <a:avLst/>
          </a:prstGeom>
          <a:noFill/>
        </p:spPr>
        <p:txBody>
          <a:bodyPr wrap="none" rtlCol="0">
            <a:spAutoFit/>
          </a:bodyPr>
          <a:lstStyle/>
          <a:p>
            <a:r>
              <a:rPr lang="en-US" dirty="0">
                <a:solidFill>
                  <a:srgbClr val="00B0F0"/>
                </a:solidFill>
              </a:rPr>
              <a:t>Lessons I Learned in Prison: Teaching, Learning &amp; the Human Condition</a:t>
            </a:r>
          </a:p>
        </p:txBody>
      </p:sp>
    </p:spTree>
    <p:extLst>
      <p:ext uri="{BB962C8B-B14F-4D97-AF65-F5344CB8AC3E}">
        <p14:creationId xmlns:p14="http://schemas.microsoft.com/office/powerpoint/2010/main" val="1054435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ofl_generic_pp_p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283696" cy="7089536"/>
          </a:xfrm>
          <a:prstGeom prst="rect">
            <a:avLst/>
          </a:prstGeom>
        </p:spPr>
      </p:pic>
      <p:sp>
        <p:nvSpPr>
          <p:cNvPr id="2" name="TextBox 1"/>
          <p:cNvSpPr txBox="1"/>
          <p:nvPr/>
        </p:nvSpPr>
        <p:spPr>
          <a:xfrm>
            <a:off x="1759326" y="1686486"/>
            <a:ext cx="6140823" cy="415498"/>
          </a:xfrm>
          <a:prstGeom prst="rect">
            <a:avLst/>
          </a:prstGeom>
          <a:noFill/>
        </p:spPr>
        <p:txBody>
          <a:bodyPr wrap="square" rtlCol="0">
            <a:spAutoFit/>
          </a:bodyPr>
          <a:lstStyle/>
          <a:p>
            <a:pPr algn="ctr"/>
            <a:endParaRPr lang="en-US" sz="2100" dirty="0">
              <a:solidFill>
                <a:srgbClr val="FFFFFF"/>
              </a:solidFill>
            </a:endParaRPr>
          </a:p>
        </p:txBody>
      </p:sp>
      <p:pic>
        <p:nvPicPr>
          <p:cNvPr id="4" name="Picture 3"/>
          <p:cNvPicPr>
            <a:picLocks noChangeAspect="1"/>
          </p:cNvPicPr>
          <p:nvPr/>
        </p:nvPicPr>
        <p:blipFill>
          <a:blip r:embed="rId4"/>
          <a:stretch>
            <a:fillRect/>
          </a:stretch>
        </p:blipFill>
        <p:spPr>
          <a:xfrm>
            <a:off x="310897" y="1554480"/>
            <a:ext cx="8668512" cy="5157216"/>
          </a:xfrm>
          <a:prstGeom prst="rect">
            <a:avLst/>
          </a:prstGeom>
        </p:spPr>
      </p:pic>
      <p:sp>
        <p:nvSpPr>
          <p:cNvPr id="6" name="TextBox 5">
            <a:extLst>
              <a:ext uri="{FF2B5EF4-FFF2-40B4-BE49-F238E27FC236}">
                <a16:creationId xmlns:a16="http://schemas.microsoft.com/office/drawing/2014/main" id="{C83F2AF8-DE3A-49ED-5666-75F3E9954D75}"/>
              </a:ext>
            </a:extLst>
          </p:cNvPr>
          <p:cNvSpPr txBox="1"/>
          <p:nvPr/>
        </p:nvSpPr>
        <p:spPr>
          <a:xfrm>
            <a:off x="954616" y="231537"/>
            <a:ext cx="6850593" cy="369332"/>
          </a:xfrm>
          <a:prstGeom prst="rect">
            <a:avLst/>
          </a:prstGeom>
          <a:noFill/>
        </p:spPr>
        <p:txBody>
          <a:bodyPr wrap="none" rtlCol="0">
            <a:spAutoFit/>
          </a:bodyPr>
          <a:lstStyle/>
          <a:p>
            <a:r>
              <a:rPr lang="en-US" dirty="0">
                <a:solidFill>
                  <a:srgbClr val="00B0F0"/>
                </a:solidFill>
              </a:rPr>
              <a:t>Lessons I Learned in Prison: Teaching, Learning &amp; the Human Condition</a:t>
            </a:r>
          </a:p>
        </p:txBody>
      </p:sp>
    </p:spTree>
    <p:extLst>
      <p:ext uri="{BB962C8B-B14F-4D97-AF65-F5344CB8AC3E}">
        <p14:creationId xmlns:p14="http://schemas.microsoft.com/office/powerpoint/2010/main" val="446109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ofl_generic_pp_p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283696" cy="7089536"/>
          </a:xfrm>
          <a:prstGeom prst="rect">
            <a:avLst/>
          </a:prstGeom>
        </p:spPr>
      </p:pic>
      <p:sp>
        <p:nvSpPr>
          <p:cNvPr id="2" name="TextBox 1"/>
          <p:cNvSpPr txBox="1"/>
          <p:nvPr/>
        </p:nvSpPr>
        <p:spPr>
          <a:xfrm>
            <a:off x="1759326" y="1686486"/>
            <a:ext cx="6140823" cy="415498"/>
          </a:xfrm>
          <a:prstGeom prst="rect">
            <a:avLst/>
          </a:prstGeom>
          <a:noFill/>
        </p:spPr>
        <p:txBody>
          <a:bodyPr wrap="square" rtlCol="0">
            <a:spAutoFit/>
          </a:bodyPr>
          <a:lstStyle/>
          <a:p>
            <a:pPr algn="ctr"/>
            <a:endParaRPr lang="en-US" sz="2100" dirty="0">
              <a:solidFill>
                <a:srgbClr val="FFFFFF"/>
              </a:solidFill>
            </a:endParaRPr>
          </a:p>
        </p:txBody>
      </p:sp>
      <p:sp>
        <p:nvSpPr>
          <p:cNvPr id="7" name="TextBox 6"/>
          <p:cNvSpPr txBox="1"/>
          <p:nvPr/>
        </p:nvSpPr>
        <p:spPr>
          <a:xfrm>
            <a:off x="954616" y="231537"/>
            <a:ext cx="6850593" cy="369332"/>
          </a:xfrm>
          <a:prstGeom prst="rect">
            <a:avLst/>
          </a:prstGeom>
          <a:noFill/>
        </p:spPr>
        <p:txBody>
          <a:bodyPr wrap="none" rtlCol="0">
            <a:spAutoFit/>
          </a:bodyPr>
          <a:lstStyle/>
          <a:p>
            <a:r>
              <a:rPr lang="en-US" dirty="0">
                <a:solidFill>
                  <a:srgbClr val="00B0F0"/>
                </a:solidFill>
              </a:rPr>
              <a:t>Lessons I Learned in Prison: Teaching, Learning &amp; the Human Condition</a:t>
            </a:r>
          </a:p>
        </p:txBody>
      </p:sp>
      <p:pic>
        <p:nvPicPr>
          <p:cNvPr id="4" name="Picture 3"/>
          <p:cNvPicPr>
            <a:picLocks noChangeAspect="1"/>
          </p:cNvPicPr>
          <p:nvPr/>
        </p:nvPicPr>
        <p:blipFill>
          <a:blip r:embed="rId4"/>
          <a:stretch>
            <a:fillRect/>
          </a:stretch>
        </p:blipFill>
        <p:spPr>
          <a:xfrm>
            <a:off x="310897" y="1554480"/>
            <a:ext cx="8668512" cy="5157216"/>
          </a:xfrm>
          <a:prstGeom prst="rect">
            <a:avLst/>
          </a:prstGeom>
        </p:spPr>
      </p:pic>
      <p:sp>
        <p:nvSpPr>
          <p:cNvPr id="3" name="TextBox 2">
            <a:extLst>
              <a:ext uri="{FF2B5EF4-FFF2-40B4-BE49-F238E27FC236}">
                <a16:creationId xmlns:a16="http://schemas.microsoft.com/office/drawing/2014/main" id="{13001B75-7051-814D-AAFE-C8F53021AEBD}"/>
              </a:ext>
            </a:extLst>
          </p:cNvPr>
          <p:cNvSpPr txBox="1"/>
          <p:nvPr/>
        </p:nvSpPr>
        <p:spPr>
          <a:xfrm>
            <a:off x="583324" y="2507340"/>
            <a:ext cx="1414362" cy="4204356"/>
          </a:xfrm>
          <a:prstGeom prst="rect">
            <a:avLst/>
          </a:prstGeom>
          <a:solidFill>
            <a:schemeClr val="bg1"/>
          </a:solidFill>
        </p:spPr>
        <p:txBody>
          <a:bodyPr wrap="none" rtlCol="0">
            <a:spAutoFit/>
          </a:bodyPr>
          <a:lstStyle/>
          <a:p>
            <a:pPr>
              <a:lnSpc>
                <a:spcPct val="150000"/>
              </a:lnSpc>
            </a:pPr>
            <a:r>
              <a:rPr lang="en-US" dirty="0"/>
              <a:t>Faith</a:t>
            </a:r>
          </a:p>
          <a:p>
            <a:pPr>
              <a:lnSpc>
                <a:spcPct val="150000"/>
              </a:lnSpc>
            </a:pPr>
            <a:r>
              <a:rPr lang="en-US" dirty="0"/>
              <a:t>Giving</a:t>
            </a:r>
          </a:p>
          <a:p>
            <a:pPr>
              <a:lnSpc>
                <a:spcPct val="150000"/>
              </a:lnSpc>
            </a:pPr>
            <a:r>
              <a:rPr lang="en-US" dirty="0"/>
              <a:t>Bible reading</a:t>
            </a:r>
          </a:p>
          <a:p>
            <a:pPr>
              <a:lnSpc>
                <a:spcPct val="150000"/>
              </a:lnSpc>
            </a:pPr>
            <a:r>
              <a:rPr lang="en-US" dirty="0"/>
              <a:t>Service</a:t>
            </a:r>
          </a:p>
          <a:p>
            <a:pPr>
              <a:lnSpc>
                <a:spcPct val="150000"/>
              </a:lnSpc>
            </a:pPr>
            <a:r>
              <a:rPr lang="en-US" dirty="0"/>
              <a:t>Doubting</a:t>
            </a:r>
          </a:p>
          <a:p>
            <a:pPr>
              <a:lnSpc>
                <a:spcPct val="150000"/>
              </a:lnSpc>
            </a:pPr>
            <a:r>
              <a:rPr lang="en-US" dirty="0"/>
              <a:t>Forgiveness</a:t>
            </a:r>
          </a:p>
          <a:p>
            <a:pPr>
              <a:lnSpc>
                <a:spcPct val="150000"/>
              </a:lnSpc>
            </a:pPr>
            <a:r>
              <a:rPr lang="en-US" dirty="0"/>
              <a:t>Patience</a:t>
            </a:r>
          </a:p>
          <a:p>
            <a:pPr>
              <a:lnSpc>
                <a:spcPct val="150000"/>
              </a:lnSpc>
            </a:pPr>
            <a:r>
              <a:rPr lang="en-US" dirty="0"/>
              <a:t>Grace</a:t>
            </a:r>
          </a:p>
          <a:p>
            <a:pPr>
              <a:lnSpc>
                <a:spcPct val="150000"/>
              </a:lnSpc>
            </a:pPr>
            <a:r>
              <a:rPr lang="en-US" dirty="0"/>
              <a:t>Joy</a:t>
            </a:r>
          </a:p>
          <a:p>
            <a:pPr>
              <a:lnSpc>
                <a:spcPct val="150000"/>
              </a:lnSpc>
            </a:pPr>
            <a:r>
              <a:rPr lang="en-US" dirty="0"/>
              <a:t>Peace</a:t>
            </a:r>
          </a:p>
        </p:txBody>
      </p:sp>
      <p:pic>
        <p:nvPicPr>
          <p:cNvPr id="19458" name="Picture 2" descr="http://pngimg.com/uploads/student/student_PNG176.png">
            <a:extLst>
              <a:ext uri="{FF2B5EF4-FFF2-40B4-BE49-F238E27FC236}">
                <a16:creationId xmlns:a16="http://schemas.microsoft.com/office/drawing/2014/main" id="{2034B6B9-5A1A-7344-B98B-A89CB079A0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2198" y="1867418"/>
            <a:ext cx="3170481" cy="4759026"/>
          </a:xfrm>
          <a:prstGeom prst="rect">
            <a:avLst/>
          </a:prstGeom>
          <a:solidFill>
            <a:schemeClr val="bg1"/>
          </a:solidFill>
        </p:spPr>
      </p:pic>
      <p:sp>
        <p:nvSpPr>
          <p:cNvPr id="6" name="Freeform 5">
            <a:extLst>
              <a:ext uri="{FF2B5EF4-FFF2-40B4-BE49-F238E27FC236}">
                <a16:creationId xmlns:a16="http://schemas.microsoft.com/office/drawing/2014/main" id="{03D4ECC5-AA74-064D-9FF5-E1F78B202B98}"/>
              </a:ext>
            </a:extLst>
          </p:cNvPr>
          <p:cNvSpPr/>
          <p:nvPr/>
        </p:nvSpPr>
        <p:spPr>
          <a:xfrm>
            <a:off x="2926080" y="2826327"/>
            <a:ext cx="2211185" cy="3391593"/>
          </a:xfrm>
          <a:custGeom>
            <a:avLst/>
            <a:gdLst>
              <a:gd name="connsiteX0" fmla="*/ 448887 w 2211185"/>
              <a:gd name="connsiteY0" fmla="*/ 0 h 3391593"/>
              <a:gd name="connsiteX1" fmla="*/ 0 w 2211185"/>
              <a:gd name="connsiteY1" fmla="*/ 382386 h 3391593"/>
              <a:gd name="connsiteX2" fmla="*/ 465513 w 2211185"/>
              <a:gd name="connsiteY2" fmla="*/ 764771 h 3391593"/>
              <a:gd name="connsiteX3" fmla="*/ 2211185 w 2211185"/>
              <a:gd name="connsiteY3" fmla="*/ 997528 h 3391593"/>
              <a:gd name="connsiteX4" fmla="*/ 1546167 w 2211185"/>
              <a:gd name="connsiteY4" fmla="*/ 1147157 h 3391593"/>
              <a:gd name="connsiteX5" fmla="*/ 748145 w 2211185"/>
              <a:gd name="connsiteY5" fmla="*/ 1529542 h 3391593"/>
              <a:gd name="connsiteX6" fmla="*/ 432262 w 2211185"/>
              <a:gd name="connsiteY6" fmla="*/ 1961804 h 3391593"/>
              <a:gd name="connsiteX7" fmla="*/ 1712422 w 2211185"/>
              <a:gd name="connsiteY7" fmla="*/ 2410691 h 3391593"/>
              <a:gd name="connsiteX8" fmla="*/ 49876 w 2211185"/>
              <a:gd name="connsiteY8" fmla="*/ 2809702 h 3391593"/>
              <a:gd name="connsiteX9" fmla="*/ 432262 w 2211185"/>
              <a:gd name="connsiteY9" fmla="*/ 3125586 h 3391593"/>
              <a:gd name="connsiteX10" fmla="*/ 1463040 w 2211185"/>
              <a:gd name="connsiteY10" fmla="*/ 3391593 h 3391593"/>
              <a:gd name="connsiteX11" fmla="*/ 1463040 w 2211185"/>
              <a:gd name="connsiteY11" fmla="*/ 3391593 h 3391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1185" h="3391593">
                <a:moveTo>
                  <a:pt x="448887" y="0"/>
                </a:moveTo>
                <a:lnTo>
                  <a:pt x="0" y="382386"/>
                </a:lnTo>
                <a:lnTo>
                  <a:pt x="465513" y="764771"/>
                </a:lnTo>
                <a:lnTo>
                  <a:pt x="2211185" y="997528"/>
                </a:lnTo>
                <a:lnTo>
                  <a:pt x="1546167" y="1147157"/>
                </a:lnTo>
                <a:lnTo>
                  <a:pt x="748145" y="1529542"/>
                </a:lnTo>
                <a:lnTo>
                  <a:pt x="432262" y="1961804"/>
                </a:lnTo>
                <a:lnTo>
                  <a:pt x="1712422" y="2410691"/>
                </a:lnTo>
                <a:lnTo>
                  <a:pt x="49876" y="2809702"/>
                </a:lnTo>
                <a:lnTo>
                  <a:pt x="432262" y="3125586"/>
                </a:lnTo>
                <a:lnTo>
                  <a:pt x="1463040" y="3391593"/>
                </a:lnTo>
                <a:lnTo>
                  <a:pt x="1463040" y="3391593"/>
                </a:lnTo>
              </a:path>
            </a:pathLst>
          </a:cu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7366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FAB69E7-4480-294B-92B0-B9A5FBA081B6}"/>
              </a:ext>
            </a:extLst>
          </p:cNvPr>
          <p:cNvPicPr>
            <a:picLocks noChangeAspect="1"/>
          </p:cNvPicPr>
          <p:nvPr/>
        </p:nvPicPr>
        <p:blipFill>
          <a:blip r:embed="rId3"/>
          <a:stretch>
            <a:fillRect/>
          </a:stretch>
        </p:blipFill>
        <p:spPr>
          <a:xfrm>
            <a:off x="0" y="0"/>
            <a:ext cx="5075077" cy="4489718"/>
          </a:xfrm>
          <a:prstGeom prst="rect">
            <a:avLst/>
          </a:prstGeom>
        </p:spPr>
      </p:pic>
      <p:sp>
        <p:nvSpPr>
          <p:cNvPr id="19" name="TextBox 18"/>
          <p:cNvSpPr txBox="1"/>
          <p:nvPr/>
        </p:nvSpPr>
        <p:spPr>
          <a:xfrm>
            <a:off x="4310745" y="169817"/>
            <a:ext cx="184731" cy="369332"/>
          </a:xfrm>
          <a:prstGeom prst="rect">
            <a:avLst/>
          </a:prstGeom>
          <a:noFill/>
        </p:spPr>
        <p:txBody>
          <a:bodyPr wrap="none" rtlCol="0">
            <a:spAutoFit/>
          </a:bodyPr>
          <a:lstStyle/>
          <a:p>
            <a:endParaRPr lang="en-US" dirty="0"/>
          </a:p>
        </p:txBody>
      </p:sp>
      <p:pic>
        <p:nvPicPr>
          <p:cNvPr id="7" name="Picture 6">
            <a:extLst>
              <a:ext uri="{FF2B5EF4-FFF2-40B4-BE49-F238E27FC236}">
                <a16:creationId xmlns:a16="http://schemas.microsoft.com/office/drawing/2014/main" id="{264D7787-BA08-5042-924A-16FF588A739D}"/>
              </a:ext>
            </a:extLst>
          </p:cNvPr>
          <p:cNvPicPr>
            <a:picLocks noChangeAspect="1"/>
          </p:cNvPicPr>
          <p:nvPr/>
        </p:nvPicPr>
        <p:blipFill>
          <a:blip r:embed="rId4"/>
          <a:stretch>
            <a:fillRect/>
          </a:stretch>
        </p:blipFill>
        <p:spPr>
          <a:xfrm>
            <a:off x="5075077" y="0"/>
            <a:ext cx="4045455" cy="3414904"/>
          </a:xfrm>
          <a:prstGeom prst="rect">
            <a:avLst/>
          </a:prstGeom>
        </p:spPr>
      </p:pic>
      <p:pic>
        <p:nvPicPr>
          <p:cNvPr id="8" name="Picture 7">
            <a:extLst>
              <a:ext uri="{FF2B5EF4-FFF2-40B4-BE49-F238E27FC236}">
                <a16:creationId xmlns:a16="http://schemas.microsoft.com/office/drawing/2014/main" id="{403D6F63-16D6-1B4F-BB91-28E9A69C345B}"/>
              </a:ext>
            </a:extLst>
          </p:cNvPr>
          <p:cNvPicPr>
            <a:picLocks noChangeAspect="1"/>
          </p:cNvPicPr>
          <p:nvPr/>
        </p:nvPicPr>
        <p:blipFill>
          <a:blip r:embed="rId5"/>
          <a:stretch>
            <a:fillRect/>
          </a:stretch>
        </p:blipFill>
        <p:spPr>
          <a:xfrm>
            <a:off x="0" y="2835657"/>
            <a:ext cx="4898235" cy="4022343"/>
          </a:xfrm>
          <a:prstGeom prst="rect">
            <a:avLst/>
          </a:prstGeom>
        </p:spPr>
      </p:pic>
      <p:pic>
        <p:nvPicPr>
          <p:cNvPr id="10" name="Picture 9">
            <a:extLst>
              <a:ext uri="{FF2B5EF4-FFF2-40B4-BE49-F238E27FC236}">
                <a16:creationId xmlns:a16="http://schemas.microsoft.com/office/drawing/2014/main" id="{9F1A7D4C-C3BC-0D40-89A5-30A9F8B8D62C}"/>
              </a:ext>
            </a:extLst>
          </p:cNvPr>
          <p:cNvPicPr>
            <a:picLocks noChangeAspect="1"/>
          </p:cNvPicPr>
          <p:nvPr/>
        </p:nvPicPr>
        <p:blipFill>
          <a:blip r:embed="rId6"/>
          <a:stretch>
            <a:fillRect/>
          </a:stretch>
        </p:blipFill>
        <p:spPr>
          <a:xfrm>
            <a:off x="3661442" y="3326071"/>
            <a:ext cx="6460020" cy="3531929"/>
          </a:xfrm>
          <a:prstGeom prst="rect">
            <a:avLst/>
          </a:prstGeom>
        </p:spPr>
      </p:pic>
    </p:spTree>
    <p:extLst>
      <p:ext uri="{BB962C8B-B14F-4D97-AF65-F5344CB8AC3E}">
        <p14:creationId xmlns:p14="http://schemas.microsoft.com/office/powerpoint/2010/main" val="1964849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extBox 1"/>
          <p:cNvSpPr txBox="1"/>
          <p:nvPr/>
        </p:nvSpPr>
        <p:spPr>
          <a:xfrm>
            <a:off x="1759326" y="1686486"/>
            <a:ext cx="6140823" cy="415498"/>
          </a:xfrm>
          <a:prstGeom prst="rect">
            <a:avLst/>
          </a:prstGeom>
          <a:noFill/>
        </p:spPr>
        <p:txBody>
          <a:bodyPr wrap="square" rtlCol="0">
            <a:spAutoFit/>
          </a:bodyPr>
          <a:lstStyle/>
          <a:p>
            <a:pPr algn="ctr"/>
            <a:endParaRPr lang="en-US" sz="2100" dirty="0">
              <a:solidFill>
                <a:srgbClr val="FFFFFF"/>
              </a:solidFill>
            </a:endParaRPr>
          </a:p>
        </p:txBody>
      </p:sp>
      <p:pic>
        <p:nvPicPr>
          <p:cNvPr id="1028" name="Picture 4" descr="Province sells former Kingsclear adult reformatory">
            <a:extLst>
              <a:ext uri="{FF2B5EF4-FFF2-40B4-BE49-F238E27FC236}">
                <a16:creationId xmlns:a16="http://schemas.microsoft.com/office/drawing/2014/main" id="{36B3E820-6CE8-1C60-74E8-E071C8398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151" y="1528763"/>
            <a:ext cx="8537698" cy="36427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2E21276-1190-98C6-802B-9C48684A917F}"/>
              </a:ext>
            </a:extLst>
          </p:cNvPr>
          <p:cNvSpPr txBox="1"/>
          <p:nvPr/>
        </p:nvSpPr>
        <p:spPr>
          <a:xfrm>
            <a:off x="985838" y="5472113"/>
            <a:ext cx="3254674" cy="369332"/>
          </a:xfrm>
          <a:prstGeom prst="rect">
            <a:avLst/>
          </a:prstGeom>
          <a:noFill/>
        </p:spPr>
        <p:txBody>
          <a:bodyPr wrap="none" rtlCol="0">
            <a:spAutoFit/>
          </a:bodyPr>
          <a:lstStyle/>
          <a:p>
            <a:r>
              <a:rPr lang="en-US" dirty="0">
                <a:solidFill>
                  <a:schemeClr val="bg1"/>
                </a:solidFill>
              </a:rPr>
              <a:t>Kingsclear Youth Training Centre </a:t>
            </a:r>
          </a:p>
        </p:txBody>
      </p:sp>
      <p:sp>
        <p:nvSpPr>
          <p:cNvPr id="6" name="TextBox 5">
            <a:extLst>
              <a:ext uri="{FF2B5EF4-FFF2-40B4-BE49-F238E27FC236}">
                <a16:creationId xmlns:a16="http://schemas.microsoft.com/office/drawing/2014/main" id="{6AA1189D-151E-93DF-CAEE-185F96EAC1BE}"/>
              </a:ext>
            </a:extLst>
          </p:cNvPr>
          <p:cNvSpPr txBox="1"/>
          <p:nvPr/>
        </p:nvSpPr>
        <p:spPr>
          <a:xfrm>
            <a:off x="954616" y="231537"/>
            <a:ext cx="6850593" cy="369332"/>
          </a:xfrm>
          <a:prstGeom prst="rect">
            <a:avLst/>
          </a:prstGeom>
          <a:noFill/>
        </p:spPr>
        <p:txBody>
          <a:bodyPr wrap="none" rtlCol="0">
            <a:spAutoFit/>
          </a:bodyPr>
          <a:lstStyle/>
          <a:p>
            <a:r>
              <a:rPr lang="en-US" dirty="0">
                <a:solidFill>
                  <a:srgbClr val="00B0F0"/>
                </a:solidFill>
              </a:rPr>
              <a:t>Lessons I Learned in Prison: Teaching, Learning &amp; the Human Condition</a:t>
            </a:r>
          </a:p>
        </p:txBody>
      </p:sp>
    </p:spTree>
    <p:extLst>
      <p:ext uri="{BB962C8B-B14F-4D97-AF65-F5344CB8AC3E}">
        <p14:creationId xmlns:p14="http://schemas.microsoft.com/office/powerpoint/2010/main" val="1168607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ofl_generic_pp_p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06772"/>
            <a:ext cx="9139159" cy="6751228"/>
          </a:xfrm>
          <a:prstGeom prst="rect">
            <a:avLst/>
          </a:prstGeom>
        </p:spPr>
      </p:pic>
      <p:sp>
        <p:nvSpPr>
          <p:cNvPr id="2" name="TextBox 1"/>
          <p:cNvSpPr txBox="1"/>
          <p:nvPr/>
        </p:nvSpPr>
        <p:spPr>
          <a:xfrm>
            <a:off x="1759326" y="1686486"/>
            <a:ext cx="6140823" cy="415498"/>
          </a:xfrm>
          <a:prstGeom prst="rect">
            <a:avLst/>
          </a:prstGeom>
          <a:noFill/>
        </p:spPr>
        <p:txBody>
          <a:bodyPr wrap="square" rtlCol="0">
            <a:spAutoFit/>
          </a:bodyPr>
          <a:lstStyle/>
          <a:p>
            <a:pPr algn="ctr"/>
            <a:endParaRPr lang="en-US" sz="2100" dirty="0">
              <a:solidFill>
                <a:srgbClr val="FFFFFF"/>
              </a:solidFill>
            </a:endParaRPr>
          </a:p>
        </p:txBody>
      </p:sp>
      <p:pic>
        <p:nvPicPr>
          <p:cNvPr id="3" name="Picture 2"/>
          <p:cNvPicPr>
            <a:picLocks noChangeAspect="1"/>
          </p:cNvPicPr>
          <p:nvPr/>
        </p:nvPicPr>
        <p:blipFill>
          <a:blip r:embed="rId4"/>
          <a:stretch>
            <a:fillRect/>
          </a:stretch>
        </p:blipFill>
        <p:spPr>
          <a:xfrm>
            <a:off x="0" y="0"/>
            <a:ext cx="9139161" cy="8085049"/>
          </a:xfrm>
          <a:prstGeom prst="rect">
            <a:avLst/>
          </a:prstGeom>
        </p:spPr>
      </p:pic>
    </p:spTree>
    <p:extLst>
      <p:ext uri="{BB962C8B-B14F-4D97-AF65-F5344CB8AC3E}">
        <p14:creationId xmlns:p14="http://schemas.microsoft.com/office/powerpoint/2010/main" val="396943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ofl_generic_pp_p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06772"/>
            <a:ext cx="9139159" cy="6751228"/>
          </a:xfrm>
          <a:prstGeom prst="rect">
            <a:avLst/>
          </a:prstGeom>
        </p:spPr>
      </p:pic>
      <p:sp>
        <p:nvSpPr>
          <p:cNvPr id="2" name="TextBox 1"/>
          <p:cNvSpPr txBox="1"/>
          <p:nvPr/>
        </p:nvSpPr>
        <p:spPr>
          <a:xfrm>
            <a:off x="1759326" y="1686486"/>
            <a:ext cx="6140823" cy="415498"/>
          </a:xfrm>
          <a:prstGeom prst="rect">
            <a:avLst/>
          </a:prstGeom>
          <a:noFill/>
        </p:spPr>
        <p:txBody>
          <a:bodyPr wrap="square" rtlCol="0">
            <a:spAutoFit/>
          </a:bodyPr>
          <a:lstStyle/>
          <a:p>
            <a:pPr algn="ctr"/>
            <a:endParaRPr lang="en-US" sz="2100" dirty="0">
              <a:solidFill>
                <a:srgbClr val="FFFFFF"/>
              </a:solidFill>
            </a:endParaRPr>
          </a:p>
        </p:txBody>
      </p:sp>
      <p:pic>
        <p:nvPicPr>
          <p:cNvPr id="3" name="Picture 2"/>
          <p:cNvPicPr>
            <a:picLocks noChangeAspect="1"/>
          </p:cNvPicPr>
          <p:nvPr/>
        </p:nvPicPr>
        <p:blipFill>
          <a:blip r:embed="rId4"/>
          <a:stretch>
            <a:fillRect/>
          </a:stretch>
        </p:blipFill>
        <p:spPr>
          <a:xfrm>
            <a:off x="0" y="0"/>
            <a:ext cx="9139161" cy="808504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81841" y="106772"/>
            <a:ext cx="4863680" cy="626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3372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ofl_generic_pp_p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06772"/>
            <a:ext cx="9139159" cy="6751228"/>
          </a:xfrm>
          <a:prstGeom prst="rect">
            <a:avLst/>
          </a:prstGeom>
        </p:spPr>
      </p:pic>
      <p:sp>
        <p:nvSpPr>
          <p:cNvPr id="2" name="TextBox 1"/>
          <p:cNvSpPr txBox="1"/>
          <p:nvPr/>
        </p:nvSpPr>
        <p:spPr>
          <a:xfrm>
            <a:off x="1759326" y="1686486"/>
            <a:ext cx="6140823" cy="415498"/>
          </a:xfrm>
          <a:prstGeom prst="rect">
            <a:avLst/>
          </a:prstGeom>
          <a:noFill/>
        </p:spPr>
        <p:txBody>
          <a:bodyPr wrap="square" rtlCol="0">
            <a:spAutoFit/>
          </a:bodyPr>
          <a:lstStyle/>
          <a:p>
            <a:pPr algn="ctr"/>
            <a:endParaRPr lang="en-US" sz="2100" dirty="0">
              <a:solidFill>
                <a:srgbClr val="FFFFFF"/>
              </a:solidFill>
            </a:endParaRPr>
          </a:p>
        </p:txBody>
      </p:sp>
      <p:pic>
        <p:nvPicPr>
          <p:cNvPr id="3" name="Picture 2"/>
          <p:cNvPicPr>
            <a:picLocks noChangeAspect="1"/>
          </p:cNvPicPr>
          <p:nvPr/>
        </p:nvPicPr>
        <p:blipFill>
          <a:blip r:embed="rId4"/>
          <a:stretch>
            <a:fillRect/>
          </a:stretch>
        </p:blipFill>
        <p:spPr>
          <a:xfrm>
            <a:off x="0" y="0"/>
            <a:ext cx="9139161" cy="808504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81841" y="106772"/>
            <a:ext cx="4863680" cy="626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AE70F0F-E13B-C143-B537-F0AF16B21A79}"/>
              </a:ext>
            </a:extLst>
          </p:cNvPr>
          <p:cNvSpPr txBox="1"/>
          <p:nvPr/>
        </p:nvSpPr>
        <p:spPr>
          <a:xfrm>
            <a:off x="3981841" y="106772"/>
            <a:ext cx="4863680" cy="6617196"/>
          </a:xfrm>
          <a:prstGeom prst="rect">
            <a:avLst/>
          </a:prstGeom>
          <a:solidFill>
            <a:srgbClr val="002060"/>
          </a:solidFill>
        </p:spPr>
        <p:txBody>
          <a:bodyPr wrap="square" rtlCol="0">
            <a:spAutoFit/>
          </a:bodyPr>
          <a:lstStyle/>
          <a:p>
            <a:r>
              <a:rPr lang="en-US" sz="4000" dirty="0">
                <a:solidFill>
                  <a:srgbClr val="FFFF00"/>
                </a:solidFill>
              </a:rPr>
              <a:t> </a:t>
            </a:r>
            <a:r>
              <a:rPr lang="en-US" sz="4800" dirty="0">
                <a:solidFill>
                  <a:srgbClr val="FFFF00"/>
                </a:solidFill>
              </a:rPr>
              <a:t>Lesson 1: </a:t>
            </a:r>
          </a:p>
          <a:p>
            <a:r>
              <a:rPr lang="en-US" sz="4800" dirty="0">
                <a:solidFill>
                  <a:schemeClr val="bg1"/>
                </a:solidFill>
              </a:rPr>
              <a:t> Failure is a part of   </a:t>
            </a:r>
          </a:p>
          <a:p>
            <a:r>
              <a:rPr lang="en-US" sz="4800" dirty="0">
                <a:solidFill>
                  <a:schemeClr val="bg1"/>
                </a:solidFill>
              </a:rPr>
              <a:t> learning.</a:t>
            </a:r>
          </a:p>
          <a:p>
            <a:endParaRPr lang="en-US" sz="4000" dirty="0">
              <a:solidFill>
                <a:schemeClr val="bg1"/>
              </a:solidFill>
            </a:endParaRPr>
          </a:p>
          <a:p>
            <a:r>
              <a:rPr lang="en-US" sz="2400" dirty="0">
                <a:solidFill>
                  <a:schemeClr val="bg1"/>
                </a:solidFill>
              </a:rPr>
              <a:t> We often learn more from initial  </a:t>
            </a:r>
          </a:p>
          <a:p>
            <a:r>
              <a:rPr lang="en-US" sz="2400" dirty="0">
                <a:solidFill>
                  <a:schemeClr val="bg1"/>
                </a:solidFill>
              </a:rPr>
              <a:t> failures than we do from initial  </a:t>
            </a:r>
          </a:p>
          <a:p>
            <a:r>
              <a:rPr lang="en-US" sz="2400" dirty="0">
                <a:solidFill>
                  <a:schemeClr val="bg1"/>
                </a:solidFill>
              </a:rPr>
              <a:t> successes</a:t>
            </a:r>
          </a:p>
          <a:p>
            <a:endParaRPr lang="en-US" sz="2400" dirty="0">
              <a:solidFill>
                <a:schemeClr val="bg1"/>
              </a:solidFill>
            </a:endParaRPr>
          </a:p>
          <a:p>
            <a:endParaRPr lang="en-US" sz="2400" dirty="0">
              <a:solidFill>
                <a:schemeClr val="bg1"/>
              </a:solidFill>
            </a:endParaRPr>
          </a:p>
          <a:p>
            <a:endParaRPr lang="en-US" sz="4000" dirty="0">
              <a:solidFill>
                <a:schemeClr val="bg1"/>
              </a:solidFill>
            </a:endParaRPr>
          </a:p>
          <a:p>
            <a:r>
              <a:rPr lang="en-US" sz="3200" dirty="0">
                <a:solidFill>
                  <a:schemeClr val="bg1"/>
                </a:solidFill>
              </a:rPr>
              <a:t>...be the best student in the room</a:t>
            </a:r>
          </a:p>
        </p:txBody>
      </p:sp>
      <p:pic>
        <p:nvPicPr>
          <p:cNvPr id="7172" name="Picture 4" descr="http://images.clipartpanda.com/key-clipart-black-and-white-key_1_black_white_line_art_coloring_book_colouring-999px.png">
            <a:extLst>
              <a:ext uri="{FF2B5EF4-FFF2-40B4-BE49-F238E27FC236}">
                <a16:creationId xmlns:a16="http://schemas.microsoft.com/office/drawing/2014/main" id="{0CC5E74F-1E66-3246-9B3C-F16CAD1C42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9737" y="4042524"/>
            <a:ext cx="2680138" cy="973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836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ofl_generic_pp_p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9139159" cy="6858000"/>
          </a:xfrm>
          <a:prstGeom prst="rect">
            <a:avLst/>
          </a:prstGeom>
        </p:spPr>
      </p:pic>
      <p:sp>
        <p:nvSpPr>
          <p:cNvPr id="2" name="TextBox 1"/>
          <p:cNvSpPr txBox="1"/>
          <p:nvPr/>
        </p:nvSpPr>
        <p:spPr>
          <a:xfrm>
            <a:off x="1759326" y="1686486"/>
            <a:ext cx="6140823" cy="415498"/>
          </a:xfrm>
          <a:prstGeom prst="rect">
            <a:avLst/>
          </a:prstGeom>
          <a:noFill/>
        </p:spPr>
        <p:txBody>
          <a:bodyPr wrap="square" rtlCol="0">
            <a:spAutoFit/>
          </a:bodyPr>
          <a:lstStyle/>
          <a:p>
            <a:pPr algn="ctr"/>
            <a:endParaRPr lang="en-US" sz="2100" dirty="0">
              <a:solidFill>
                <a:srgbClr val="FFFFFF"/>
              </a:solidFill>
            </a:endParaRPr>
          </a:p>
        </p:txBody>
      </p:sp>
      <p:pic>
        <p:nvPicPr>
          <p:cNvPr id="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8632" y="444675"/>
            <a:ext cx="7665060" cy="6270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8436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ofl_generic_pp_p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82062"/>
            <a:ext cx="9139159" cy="7171599"/>
          </a:xfrm>
          <a:prstGeom prst="rect">
            <a:avLst/>
          </a:prstGeom>
        </p:spPr>
      </p:pic>
      <p:sp>
        <p:nvSpPr>
          <p:cNvPr id="2" name="TextBox 1"/>
          <p:cNvSpPr txBox="1"/>
          <p:nvPr/>
        </p:nvSpPr>
        <p:spPr>
          <a:xfrm>
            <a:off x="1759326" y="1686486"/>
            <a:ext cx="6140823" cy="415498"/>
          </a:xfrm>
          <a:prstGeom prst="rect">
            <a:avLst/>
          </a:prstGeom>
          <a:noFill/>
        </p:spPr>
        <p:txBody>
          <a:bodyPr wrap="square" rtlCol="0">
            <a:spAutoFit/>
          </a:bodyPr>
          <a:lstStyle/>
          <a:p>
            <a:pPr algn="ctr"/>
            <a:endParaRPr lang="en-US" sz="2100" dirty="0">
              <a:solidFill>
                <a:srgbClr val="FFFFFF"/>
              </a:solidFill>
            </a:endParaRPr>
          </a:p>
        </p:txBody>
      </p:sp>
      <p:pic>
        <p:nvPicPr>
          <p:cNvPr id="6" name="Picture 5"/>
          <p:cNvPicPr>
            <a:picLocks noChangeAspect="1"/>
          </p:cNvPicPr>
          <p:nvPr/>
        </p:nvPicPr>
        <p:blipFill>
          <a:blip r:embed="rId4"/>
          <a:stretch>
            <a:fillRect/>
          </a:stretch>
        </p:blipFill>
        <p:spPr>
          <a:xfrm>
            <a:off x="-406868" y="1416389"/>
            <a:ext cx="10376381" cy="5673147"/>
          </a:xfrm>
          <a:prstGeom prst="rect">
            <a:avLst/>
          </a:prstGeom>
        </p:spPr>
      </p:pic>
      <p:sp>
        <p:nvSpPr>
          <p:cNvPr id="3" name="TextBox 2">
            <a:extLst>
              <a:ext uri="{FF2B5EF4-FFF2-40B4-BE49-F238E27FC236}">
                <a16:creationId xmlns:a16="http://schemas.microsoft.com/office/drawing/2014/main" id="{F39E51AE-C7F1-76EB-9C4A-D678F668B1E2}"/>
              </a:ext>
            </a:extLst>
          </p:cNvPr>
          <p:cNvSpPr txBox="1"/>
          <p:nvPr/>
        </p:nvSpPr>
        <p:spPr>
          <a:xfrm>
            <a:off x="954616" y="231537"/>
            <a:ext cx="6850593" cy="369332"/>
          </a:xfrm>
          <a:prstGeom prst="rect">
            <a:avLst/>
          </a:prstGeom>
          <a:noFill/>
        </p:spPr>
        <p:txBody>
          <a:bodyPr wrap="none" rtlCol="0">
            <a:spAutoFit/>
          </a:bodyPr>
          <a:lstStyle/>
          <a:p>
            <a:r>
              <a:rPr lang="en-US" dirty="0">
                <a:solidFill>
                  <a:srgbClr val="00B0F0"/>
                </a:solidFill>
              </a:rPr>
              <a:t>Lessons I Learned in Prison: Teaching, Learning &amp; the Human Condition</a:t>
            </a:r>
          </a:p>
        </p:txBody>
      </p:sp>
    </p:spTree>
    <p:extLst>
      <p:ext uri="{BB962C8B-B14F-4D97-AF65-F5344CB8AC3E}">
        <p14:creationId xmlns:p14="http://schemas.microsoft.com/office/powerpoint/2010/main" val="32936110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ofl_generic_pp_p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82062"/>
            <a:ext cx="9139159" cy="7171599"/>
          </a:xfrm>
          <a:prstGeom prst="rect">
            <a:avLst/>
          </a:prstGeom>
        </p:spPr>
      </p:pic>
      <p:sp>
        <p:nvSpPr>
          <p:cNvPr id="2" name="TextBox 1"/>
          <p:cNvSpPr txBox="1"/>
          <p:nvPr/>
        </p:nvSpPr>
        <p:spPr>
          <a:xfrm>
            <a:off x="1759326" y="1686486"/>
            <a:ext cx="6140823" cy="415498"/>
          </a:xfrm>
          <a:prstGeom prst="rect">
            <a:avLst/>
          </a:prstGeom>
          <a:noFill/>
        </p:spPr>
        <p:txBody>
          <a:bodyPr wrap="square" rtlCol="0">
            <a:spAutoFit/>
          </a:bodyPr>
          <a:lstStyle/>
          <a:p>
            <a:pPr algn="ctr"/>
            <a:endParaRPr lang="en-US" sz="2100" dirty="0">
              <a:solidFill>
                <a:srgbClr val="FFFFFF"/>
              </a:solidFill>
            </a:endParaRPr>
          </a:p>
        </p:txBody>
      </p:sp>
      <p:pic>
        <p:nvPicPr>
          <p:cNvPr id="6" name="Picture 5"/>
          <p:cNvPicPr>
            <a:picLocks noChangeAspect="1"/>
          </p:cNvPicPr>
          <p:nvPr/>
        </p:nvPicPr>
        <p:blipFill>
          <a:blip r:embed="rId4"/>
          <a:stretch>
            <a:fillRect/>
          </a:stretch>
        </p:blipFill>
        <p:spPr>
          <a:xfrm>
            <a:off x="-406868" y="1416389"/>
            <a:ext cx="10376381" cy="5673147"/>
          </a:xfrm>
          <a:prstGeom prst="rect">
            <a:avLst/>
          </a:prstGeom>
        </p:spPr>
      </p:pic>
      <p:sp>
        <p:nvSpPr>
          <p:cNvPr id="9" name="TextBox 8"/>
          <p:cNvSpPr txBox="1"/>
          <p:nvPr/>
        </p:nvSpPr>
        <p:spPr>
          <a:xfrm>
            <a:off x="954616" y="231537"/>
            <a:ext cx="7501797" cy="369332"/>
          </a:xfrm>
          <a:prstGeom prst="rect">
            <a:avLst/>
          </a:prstGeom>
          <a:noFill/>
        </p:spPr>
        <p:txBody>
          <a:bodyPr wrap="none" rtlCol="0">
            <a:spAutoFit/>
          </a:bodyPr>
          <a:lstStyle/>
          <a:p>
            <a:r>
              <a:rPr lang="en-US" dirty="0">
                <a:solidFill>
                  <a:srgbClr val="00B0F0"/>
                </a:solidFill>
              </a:rPr>
              <a:t>Lessons I Learned in Prison: Teaching, Learning</a:t>
            </a:r>
            <a:r>
              <a:rPr lang="en-US">
                <a:solidFill>
                  <a:srgbClr val="00B0F0"/>
                </a:solidFill>
              </a:rPr>
              <a:t>, Grace </a:t>
            </a:r>
            <a:r>
              <a:rPr lang="en-US" dirty="0">
                <a:solidFill>
                  <a:srgbClr val="00B0F0"/>
                </a:solidFill>
              </a:rPr>
              <a:t>&amp; the Human Condition</a:t>
            </a:r>
          </a:p>
        </p:txBody>
      </p:sp>
      <p:sp>
        <p:nvSpPr>
          <p:cNvPr id="7" name="TextBox 6">
            <a:extLst>
              <a:ext uri="{FF2B5EF4-FFF2-40B4-BE49-F238E27FC236}">
                <a16:creationId xmlns:a16="http://schemas.microsoft.com/office/drawing/2014/main" id="{0479FB24-3DB8-8C4B-B108-527F2A5E6AF1}"/>
              </a:ext>
            </a:extLst>
          </p:cNvPr>
          <p:cNvSpPr txBox="1"/>
          <p:nvPr/>
        </p:nvSpPr>
        <p:spPr>
          <a:xfrm>
            <a:off x="3981841" y="106772"/>
            <a:ext cx="4863680" cy="5139869"/>
          </a:xfrm>
          <a:prstGeom prst="rect">
            <a:avLst/>
          </a:prstGeom>
          <a:solidFill>
            <a:srgbClr val="002060"/>
          </a:solidFill>
        </p:spPr>
        <p:txBody>
          <a:bodyPr wrap="square" rtlCol="0">
            <a:spAutoFit/>
          </a:bodyPr>
          <a:lstStyle/>
          <a:p>
            <a:r>
              <a:rPr lang="en-US" sz="4000" dirty="0">
                <a:solidFill>
                  <a:srgbClr val="FFFF00"/>
                </a:solidFill>
              </a:rPr>
              <a:t> </a:t>
            </a:r>
            <a:r>
              <a:rPr lang="en-US" sz="4800" dirty="0">
                <a:solidFill>
                  <a:srgbClr val="FFFF00"/>
                </a:solidFill>
              </a:rPr>
              <a:t>Lesson 2: </a:t>
            </a:r>
          </a:p>
          <a:p>
            <a:r>
              <a:rPr lang="en-US" sz="4800" dirty="0">
                <a:solidFill>
                  <a:schemeClr val="bg1"/>
                </a:solidFill>
              </a:rPr>
              <a:t> Teachers must </a:t>
            </a:r>
          </a:p>
          <a:p>
            <a:r>
              <a:rPr lang="en-US" sz="4800" dirty="0">
                <a:solidFill>
                  <a:schemeClr val="bg1"/>
                </a:solidFill>
              </a:rPr>
              <a:t> allow love to be </a:t>
            </a:r>
          </a:p>
          <a:p>
            <a:r>
              <a:rPr lang="en-US" sz="4800" dirty="0">
                <a:solidFill>
                  <a:schemeClr val="bg1"/>
                </a:solidFill>
              </a:rPr>
              <a:t> part of how they </a:t>
            </a:r>
          </a:p>
          <a:p>
            <a:r>
              <a:rPr lang="en-US" sz="4800" dirty="0">
                <a:solidFill>
                  <a:schemeClr val="bg1"/>
                </a:solidFill>
              </a:rPr>
              <a:t> think...</a:t>
            </a:r>
            <a:endParaRPr lang="en-US" sz="4000" dirty="0">
              <a:solidFill>
                <a:schemeClr val="bg1"/>
              </a:solidFill>
            </a:endParaRPr>
          </a:p>
          <a:p>
            <a:r>
              <a:rPr lang="en-US" sz="2400" dirty="0">
                <a:solidFill>
                  <a:schemeClr val="bg1"/>
                </a:solidFill>
              </a:rPr>
              <a:t> </a:t>
            </a:r>
          </a:p>
          <a:p>
            <a:endParaRPr lang="en-US" sz="2400" dirty="0">
              <a:solidFill>
                <a:schemeClr val="bg1"/>
              </a:solidFill>
            </a:endParaRPr>
          </a:p>
          <a:p>
            <a:endParaRPr lang="en-US" sz="4000" dirty="0">
              <a:solidFill>
                <a:schemeClr val="bg1"/>
              </a:solidFill>
            </a:endParaRPr>
          </a:p>
        </p:txBody>
      </p:sp>
    </p:spTree>
    <p:extLst>
      <p:ext uri="{BB962C8B-B14F-4D97-AF65-F5344CB8AC3E}">
        <p14:creationId xmlns:p14="http://schemas.microsoft.com/office/powerpoint/2010/main" val="1580558540"/>
      </p:ext>
    </p:extLst>
  </p:cSld>
  <p:clrMapOvr>
    <a:masterClrMapping/>
  </p:clrMapOvr>
  <p:transition spd="slow">
    <p:push dir="u"/>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1574</TotalTime>
  <Words>3965</Words>
  <Application>Microsoft Macintosh PowerPoint</Application>
  <PresentationFormat>On-screen Show (4:3)</PresentationFormat>
  <Paragraphs>227</Paragraphs>
  <Slides>28</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Mattatall</dc:creator>
  <cp:lastModifiedBy>Mattatall, Chris</cp:lastModifiedBy>
  <cp:revision>112</cp:revision>
  <cp:lastPrinted>2016-10-26T20:13:28Z</cp:lastPrinted>
  <dcterms:created xsi:type="dcterms:W3CDTF">2016-10-11T21:31:00Z</dcterms:created>
  <dcterms:modified xsi:type="dcterms:W3CDTF">2023-06-06T14:49:38Z</dcterms:modified>
</cp:coreProperties>
</file>